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6858000" cx="12192000"/>
  <p:notesSz cx="6858000" cy="1857375"/>
  <p:embeddedFontLst>
    <p:embeddedFont>
      <p:font typeface="IBM Plex Mono SemiBold"/>
      <p:regular r:id="rId52"/>
      <p:bold r:id="rId53"/>
      <p:italic r:id="rId54"/>
      <p:boldItalic r:id="rId55"/>
    </p:embeddedFont>
    <p:embeddedFont>
      <p:font typeface="IBM Plex Mon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bold.fntdata"/><Relationship Id="rId52" Type="http://schemas.openxmlformats.org/officeDocument/2006/relationships/font" Target="fonts/IBMPlexMonoSemiBold-regular.fntdata"/><Relationship Id="rId11" Type="http://schemas.openxmlformats.org/officeDocument/2006/relationships/slide" Target="slides/slide6.xml"/><Relationship Id="rId55" Type="http://schemas.openxmlformats.org/officeDocument/2006/relationships/font" Target="fonts/IBMPlexMonoSemiBold-boldItalic.fntdata"/><Relationship Id="rId10" Type="http://schemas.openxmlformats.org/officeDocument/2006/relationships/slide" Target="slides/slide5.xml"/><Relationship Id="rId54" Type="http://schemas.openxmlformats.org/officeDocument/2006/relationships/font" Target="fonts/IBMPlexMonoSemiBold-italic.fntdata"/><Relationship Id="rId13" Type="http://schemas.openxmlformats.org/officeDocument/2006/relationships/slide" Target="slides/slide8.xml"/><Relationship Id="rId57" Type="http://schemas.openxmlformats.org/officeDocument/2006/relationships/font" Target="fonts/IBMPlexMono-bold.fntdata"/><Relationship Id="rId12" Type="http://schemas.openxmlformats.org/officeDocument/2006/relationships/slide" Target="slides/slide7.xml"/><Relationship Id="rId56" Type="http://schemas.openxmlformats.org/officeDocument/2006/relationships/font" Target="fonts/IBMPlexMono-regular.fntdata"/><Relationship Id="rId15" Type="http://schemas.openxmlformats.org/officeDocument/2006/relationships/slide" Target="slides/slide10.xml"/><Relationship Id="rId59" Type="http://schemas.openxmlformats.org/officeDocument/2006/relationships/font" Target="fonts/IBMPlexMono-boldItalic.fntdata"/><Relationship Id="rId14" Type="http://schemas.openxmlformats.org/officeDocument/2006/relationships/slide" Target="slides/slide9.xml"/><Relationship Id="rId58" Type="http://schemas.openxmlformats.org/officeDocument/2006/relationships/font" Target="fonts/IBMPlex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8" name="Google Shape;198;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7" name="Google Shape;22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3" name="Google Shape;273;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6" name="Google Shape;29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7" name="Google Shape;377;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0" name="Google Shape;41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1" name="Google Shape;421;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8" name="Google Shape;428;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5" name="Google Shape;435;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 name="Google Shape;45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4" name="Google Shape;474;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 name="Google Shape;117;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8" name="Google Shape;118;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1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1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1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1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1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1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12"/>
          <p:cNvSpPr/>
          <p:nvPr>
            <p:ph idx="2" type="pic"/>
          </p:nvPr>
        </p:nvSpPr>
        <p:spPr>
          <a:xfrm>
            <a:off x="5183188" y="987425"/>
            <a:ext cx="6172200" cy="4873625"/>
          </a:xfrm>
          <a:prstGeom prst="rect">
            <a:avLst/>
          </a:prstGeom>
          <a:noFill/>
          <a:ln>
            <a:noFill/>
          </a:ln>
        </p:spPr>
      </p:sp>
      <p:sp>
        <p:nvSpPr>
          <p:cNvPr id="66" name="Google Shape;66;p1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12"/>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1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1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1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1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1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14"/>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1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1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1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4"/>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4"/>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7"/>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8"/>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9"/>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1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8.png"/><Relationship Id="rId4" Type="http://schemas.openxmlformats.org/officeDocument/2006/relationships/image" Target="../media/image5.png"/><Relationship Id="rId5"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3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8.pn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png"/><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3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5.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png"/><Relationship Id="rId4"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8.png"/><Relationship Id="rId4" Type="http://schemas.openxmlformats.org/officeDocument/2006/relationships/hyperlink" Target="https://github.com/maqbuuul/IBM-Data-Science-Capstone-SpaceX-Project/blob/main/data-collection-api.ipynb"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5"/>
          <p:cNvSpPr txBox="1"/>
          <p:nvPr/>
        </p:nvSpPr>
        <p:spPr>
          <a:xfrm>
            <a:off x="889828" y="4891900"/>
            <a:ext cx="4041600" cy="923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ABDIWAHID</a:t>
            </a:r>
            <a:r>
              <a:rPr lang="en-US" sz="1800">
                <a:solidFill>
                  <a:schemeClr val="lt2"/>
                </a:solidFill>
              </a:rPr>
              <a:t> HUSSEIN ALI</a:t>
            </a:r>
            <a:endParaRPr sz="1800">
              <a:solidFill>
                <a:schemeClr val="lt2"/>
              </a:solidFill>
            </a:endParaRPr>
          </a:p>
          <a:p>
            <a:pPr indent="0" lvl="0" marL="0" marR="0" rtl="0" algn="l">
              <a:spcBef>
                <a:spcPts val="0"/>
              </a:spcBef>
              <a:spcAft>
                <a:spcPts val="0"/>
              </a:spcAft>
              <a:buNone/>
            </a:pPr>
            <a:r>
              <a:t/>
            </a:r>
            <a:endParaRPr sz="1800">
              <a:solidFill>
                <a:schemeClr val="lt2"/>
              </a:solidFill>
            </a:endParaRPr>
          </a:p>
          <a:p>
            <a:pPr indent="0" lvl="0" marL="0" marR="0" rtl="0" algn="l">
              <a:spcBef>
                <a:spcPts val="0"/>
              </a:spcBef>
              <a:spcAft>
                <a:spcPts val="0"/>
              </a:spcAft>
              <a:buNone/>
            </a:pPr>
            <a:r>
              <a:rPr lang="en-US" sz="1800">
                <a:solidFill>
                  <a:schemeClr val="lt2"/>
                </a:solidFill>
                <a:latin typeface="Arial"/>
                <a:ea typeface="Arial"/>
                <a:cs typeface="Arial"/>
                <a:sym typeface="Arial"/>
              </a:rPr>
              <a:t>2</a:t>
            </a:r>
            <a:r>
              <a:rPr baseline="30000" lang="en-US" sz="1800">
                <a:solidFill>
                  <a:schemeClr val="lt2"/>
                </a:solidFill>
                <a:latin typeface="Arial"/>
                <a:ea typeface="Arial"/>
                <a:cs typeface="Arial"/>
                <a:sym typeface="Arial"/>
              </a:rPr>
              <a:t>nd</a:t>
            </a:r>
            <a:r>
              <a:rPr lang="en-US" sz="1800">
                <a:solidFill>
                  <a:schemeClr val="lt2"/>
                </a:solidFill>
                <a:latin typeface="Arial"/>
                <a:ea typeface="Arial"/>
                <a:cs typeface="Arial"/>
                <a:sym typeface="Arial"/>
              </a:rPr>
              <a:t> </a:t>
            </a:r>
            <a:r>
              <a:rPr lang="en-US" sz="1800">
                <a:solidFill>
                  <a:schemeClr val="lt2"/>
                </a:solidFill>
              </a:rPr>
              <a:t>July </a:t>
            </a:r>
            <a:r>
              <a:rPr lang="en-US" sz="1800">
                <a:solidFill>
                  <a:schemeClr val="lt2"/>
                </a:solidFill>
                <a:latin typeface="Arial"/>
                <a:ea typeface="Arial"/>
                <a:cs typeface="Arial"/>
                <a:sym typeface="Arial"/>
              </a:rPr>
              <a:t>202</a:t>
            </a:r>
            <a:r>
              <a:rPr lang="en-US" sz="1800">
                <a:solidFill>
                  <a:schemeClr val="lt2"/>
                </a:solidFill>
              </a:rPr>
              <a:t>5</a:t>
            </a:r>
            <a:endParaRPr/>
          </a:p>
        </p:txBody>
      </p:sp>
      <p:pic>
        <p:nvPicPr>
          <p:cNvPr descr="IBM Skills Network Logo - Horizontal-noai copy.png" id="87" name="Google Shape;87;p15"/>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24"/>
          <p:cNvSpPr txBox="1"/>
          <p:nvPr>
            <p:ph idx="1" type="body"/>
          </p:nvPr>
        </p:nvSpPr>
        <p:spPr>
          <a:xfrm>
            <a:off x="6027812" y="1486343"/>
            <a:ext cx="5430160" cy="4740049"/>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performed exploratory data analysis and determined the training labels.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number of launches at each site, and the number and occurrence of each orbits</a:t>
            </a:r>
            <a:endParaRPr/>
          </a:p>
          <a:p>
            <a:pPr indent="-228600" lvl="0" marL="228600" marR="0" rtl="0" algn="l">
              <a:lnSpc>
                <a:spcPct val="90000"/>
              </a:lnSpc>
              <a:spcBef>
                <a:spcPts val="10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created landing outcome label from outcome column and exported the results to csv.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https://github.com/maqbuuul/IBM-Data-Science-Capstone-SpaceX-Project/blob/main/Data%20wrangling.ipynb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sp>
        <p:nvSpPr>
          <p:cNvPr id="155" name="Google Shape;155;p24"/>
          <p:cNvSpPr txBox="1"/>
          <p:nvPr/>
        </p:nvSpPr>
        <p:spPr>
          <a:xfrm>
            <a:off x="838200" y="1486343"/>
            <a:ext cx="5257800" cy="4740049"/>
          </a:xfrm>
          <a:prstGeom prst="rect">
            <a:avLst/>
          </a:prstGeom>
          <a:noFill/>
          <a:ln>
            <a:noFill/>
          </a:ln>
        </p:spPr>
        <p:txBody>
          <a:bodyPr anchorCtr="0" anchor="t" bIns="45700" lIns="91425" spcFirstLastPara="1" rIns="91425" wrap="square" tIns="45700">
            <a:noAutofit/>
          </a:bodyPr>
          <a:lstStyle/>
          <a:p>
            <a:pPr indent="-50800" lvl="0" marL="228600" marR="0" rtl="0" algn="l">
              <a:lnSpc>
                <a:spcPct val="90000"/>
              </a:lnSpc>
              <a:spcBef>
                <a:spcPts val="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pic>
        <p:nvPicPr>
          <p:cNvPr id="156" name="Google Shape;156;p24"/>
          <p:cNvPicPr preferRelativeResize="0"/>
          <p:nvPr/>
        </p:nvPicPr>
        <p:blipFill rotWithShape="1">
          <a:blip r:embed="rId4">
            <a:alphaModFix/>
          </a:blip>
          <a:srcRect b="0" l="0" r="0" t="0"/>
          <a:stretch/>
        </p:blipFill>
        <p:spPr>
          <a:xfrm>
            <a:off x="838201" y="1488855"/>
            <a:ext cx="5017252" cy="3986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0" name="Shape 160"/>
        <p:cNvGrpSpPr/>
        <p:nvPr/>
      </p:nvGrpSpPr>
      <p:grpSpPr>
        <a:xfrm>
          <a:off x="0" y="0"/>
          <a:ext cx="0" cy="0"/>
          <a:chOff x="0" y="0"/>
          <a:chExt cx="0" cy="0"/>
        </a:xfrm>
      </p:grpSpPr>
      <p:sp>
        <p:nvSpPr>
          <p:cNvPr id="161" name="Google Shape;161;p25"/>
          <p:cNvSpPr txBox="1"/>
          <p:nvPr>
            <p:ph idx="12" type="sldNum"/>
          </p:nvPr>
        </p:nvSpPr>
        <p:spPr>
          <a:xfrm>
            <a:off x="8714772" y="6433577"/>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2" name="Google Shape;162;p25"/>
          <p:cNvSpPr txBox="1"/>
          <p:nvPr>
            <p:ph idx="1" type="body"/>
          </p:nvPr>
        </p:nvSpPr>
        <p:spPr>
          <a:xfrm>
            <a:off x="770010" y="1495703"/>
            <a:ext cx="4987333" cy="4931508"/>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explored the data by visualizing the relationship between flight number and launch Site, payload and launch site, success rate of each orbit type, flight number and orbit type, the launch success yearly trend.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3" name="Google Shape;163;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sp>
        <p:nvSpPr>
          <p:cNvPr id="164" name="Google Shape;164;p25"/>
          <p:cNvSpPr txBox="1"/>
          <p:nvPr/>
        </p:nvSpPr>
        <p:spPr>
          <a:xfrm>
            <a:off x="6096000" y="1495703"/>
            <a:ext cx="5189611" cy="4931508"/>
          </a:xfrm>
          <a:prstGeom prst="rect">
            <a:avLst/>
          </a:prstGeom>
          <a:noFill/>
          <a:ln>
            <a:noFill/>
          </a:ln>
        </p:spPr>
        <p:txBody>
          <a:bodyPr anchorCtr="0" anchor="t" bIns="45700" lIns="91425" spcFirstLastPara="1" rIns="91425" wrap="square" tIns="45700">
            <a:no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https://github.com/maqbuuul/IBM-Data-Science-Capstone-SpaceX-Project/blob/main/edadataviz.ipynb</a:t>
            </a:r>
            <a:endParaRPr sz="2800">
              <a:solidFill>
                <a:schemeClr val="dk1"/>
              </a:solidFill>
              <a:latin typeface="Calibri"/>
              <a:ea typeface="Calibri"/>
              <a:cs typeface="Calibri"/>
              <a:sym typeface="Calibri"/>
            </a:endParaRPr>
          </a:p>
        </p:txBody>
      </p:sp>
      <p:pic>
        <p:nvPicPr>
          <p:cNvPr id="165" name="Google Shape;165;p25"/>
          <p:cNvPicPr preferRelativeResize="0"/>
          <p:nvPr/>
        </p:nvPicPr>
        <p:blipFill rotWithShape="1">
          <a:blip r:embed="rId4">
            <a:alphaModFix/>
          </a:blip>
          <a:srcRect b="0" l="0" r="0" t="0"/>
          <a:stretch/>
        </p:blipFill>
        <p:spPr>
          <a:xfrm>
            <a:off x="770011" y="3669829"/>
            <a:ext cx="5000794" cy="2757382"/>
          </a:xfrm>
          <a:prstGeom prst="rect">
            <a:avLst/>
          </a:prstGeom>
          <a:noFill/>
          <a:ln>
            <a:noFill/>
          </a:ln>
        </p:spPr>
      </p:pic>
      <p:pic>
        <p:nvPicPr>
          <p:cNvPr id="166" name="Google Shape;166;p25"/>
          <p:cNvPicPr preferRelativeResize="0"/>
          <p:nvPr/>
        </p:nvPicPr>
        <p:blipFill rotWithShape="1">
          <a:blip r:embed="rId5">
            <a:alphaModFix/>
          </a:blip>
          <a:srcRect b="0" l="0" r="0" t="0"/>
          <a:stretch/>
        </p:blipFill>
        <p:spPr>
          <a:xfrm>
            <a:off x="6096000" y="1495703"/>
            <a:ext cx="5189612" cy="296576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0" name="Shape 170"/>
        <p:cNvGrpSpPr/>
        <p:nvPr/>
      </p:nvGrpSpPr>
      <p:grpSpPr>
        <a:xfrm>
          <a:off x="0" y="0"/>
          <a:ext cx="0" cy="0"/>
          <a:chOff x="0" y="0"/>
          <a:chExt cx="0" cy="0"/>
        </a:xfrm>
      </p:grpSpPr>
      <p:sp>
        <p:nvSpPr>
          <p:cNvPr id="171" name="Google Shape;171;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2" name="Google Shape;172;p26"/>
          <p:cNvSpPr txBox="1"/>
          <p:nvPr>
            <p:ph idx="1" type="body"/>
          </p:nvPr>
        </p:nvSpPr>
        <p:spPr>
          <a:xfrm>
            <a:off x="770010" y="1396721"/>
            <a:ext cx="9745589" cy="476119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SpaceX dataset into a PostgreSQL database without leaving the jupyter notebook.</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EDA with SQL to get insight from the data. We wrote queries to find out for instance:</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names of unique launch sites in the space mission.</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payload mass carried by boosters launched by NASA (CRS)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average payload mass carried by booster version F9 v1.1</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total number of successful and failure mission outcomes</a:t>
            </a:r>
            <a:endParaRPr/>
          </a:p>
          <a:p>
            <a:pPr indent="-228600" lvl="1" marL="685800" marR="0" rtl="0" algn="l">
              <a:lnSpc>
                <a:spcPct val="100000"/>
              </a:lnSpc>
              <a:spcBef>
                <a:spcPts val="1400"/>
              </a:spcBef>
              <a:spcAft>
                <a:spcPts val="0"/>
              </a:spcAft>
              <a:buClr>
                <a:srgbClr val="757070"/>
              </a:buClr>
              <a:buSzPts val="1700"/>
              <a:buFont typeface="Arial"/>
              <a:buChar char="-"/>
            </a:pPr>
            <a:r>
              <a:rPr b="0" i="0" lang="en-US" sz="1700" u="none" cap="none" strike="noStrike">
                <a:solidFill>
                  <a:srgbClr val="757070"/>
                </a:solidFill>
                <a:latin typeface="Arial"/>
                <a:ea typeface="Arial"/>
                <a:cs typeface="Arial"/>
                <a:sym typeface="Arial"/>
              </a:rPr>
              <a:t>The failed landing outcomes in drone ship, their booster version and launch site names.</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https://github.com/maqbuuul/IBM-Data-Science-Capstone-SpaceX-Project/blob/main/eda-sql-coursera_sqllite.ipynb</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73" name="Google Shape;173;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7" name="Shape 177"/>
        <p:cNvGrpSpPr/>
        <p:nvPr/>
      </p:nvGrpSpPr>
      <p:grpSpPr>
        <a:xfrm>
          <a:off x="0" y="0"/>
          <a:ext cx="0" cy="0"/>
          <a:chOff x="0" y="0"/>
          <a:chExt cx="0" cy="0"/>
        </a:xfrm>
      </p:grpSpPr>
      <p:sp>
        <p:nvSpPr>
          <p:cNvPr id="178" name="Google Shape;178;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9" name="Google Shape;179;p27"/>
          <p:cNvSpPr txBox="1"/>
          <p:nvPr>
            <p:ph idx="1" type="body"/>
          </p:nvPr>
        </p:nvSpPr>
        <p:spPr>
          <a:xfrm>
            <a:off x="838200" y="1507253"/>
            <a:ext cx="10515600" cy="471913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marked all launch sites, and added map objects such as markers, circles, lines to mark the success or failure of launches for each site on the folium map.</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assigned the feature launch outcomes (failure or success) to class 0 and 1.i.e., 0 for failure, and 1 for success.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Using the color-labeled marker clusters, we identified which launch sites have relatively high success rate.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distances between a launch site to its proximities. We answered some question for instance:</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Are launch sites near railways, highways and coastlines.</a:t>
            </a:r>
            <a:endParaRPr/>
          </a:p>
          <a:p>
            <a:pPr indent="-228600" lvl="1" marL="685800" marR="0" rtl="0" algn="l">
              <a:lnSpc>
                <a:spcPct val="100000"/>
              </a:lnSpc>
              <a:spcBef>
                <a:spcPts val="1400"/>
              </a:spcBef>
              <a:spcAft>
                <a:spcPts val="0"/>
              </a:spcAft>
              <a:buClr>
                <a:srgbClr val="757070"/>
              </a:buClr>
              <a:buSzPts val="1800"/>
              <a:buFont typeface="Arial"/>
              <a:buChar char="-"/>
            </a:pPr>
            <a:r>
              <a:rPr b="0" i="0" lang="en-US" sz="1800" u="none" cap="none" strike="noStrike">
                <a:solidFill>
                  <a:srgbClr val="757070"/>
                </a:solidFill>
                <a:latin typeface="Arial"/>
                <a:ea typeface="Arial"/>
                <a:cs typeface="Arial"/>
                <a:sym typeface="Arial"/>
              </a:rPr>
              <a:t>Do launch sites keep certain distance away from cities.</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0" name="Google Shape;180;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4" name="Shape 184"/>
        <p:cNvGrpSpPr/>
        <p:nvPr/>
      </p:nvGrpSpPr>
      <p:grpSpPr>
        <a:xfrm>
          <a:off x="0" y="0"/>
          <a:ext cx="0" cy="0"/>
          <a:chOff x="0" y="0"/>
          <a:chExt cx="0" cy="0"/>
        </a:xfrm>
      </p:grpSpPr>
      <p:sp>
        <p:nvSpPr>
          <p:cNvPr id="185" name="Google Shape;185;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6" name="Google Shape;186;p28"/>
          <p:cNvSpPr txBox="1"/>
          <p:nvPr>
            <p:ph idx="1" type="body"/>
          </p:nvPr>
        </p:nvSpPr>
        <p:spPr>
          <a:xfrm>
            <a:off x="1031267" y="1825625"/>
            <a:ext cx="9745589" cy="3288986"/>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an interactive dashboard with Plotly dash</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pie charts showing the total launches by a certain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plotted scatter graph showing the relationship with Outcome and Payload Mass (Kg) for the different booster version.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https://github.com/maqbuuul/IBM-Data-Science-Capstone-SpaceX-Project/blob/main/app.py</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87" name="Google Shape;187;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1" name="Shape 191"/>
        <p:cNvGrpSpPr/>
        <p:nvPr/>
      </p:nvGrpSpPr>
      <p:grpSpPr>
        <a:xfrm>
          <a:off x="0" y="0"/>
          <a:ext cx="0" cy="0"/>
          <a:chOff x="0" y="0"/>
          <a:chExt cx="0" cy="0"/>
        </a:xfrm>
      </p:grpSpPr>
      <p:sp>
        <p:nvSpPr>
          <p:cNvPr id="192" name="Google Shape;192;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3" name="Google Shape;193;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lnSpcReduction="10000"/>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loaded the data using numpy and pandas, transformed the data, split our data into training and testing.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built different machine learning models and tune different hyperparameters using GridSearchCV.</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accuracy as the metric for our model, improved the model using feature engineering and algorithm tuning.</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found the best performing classification model.</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https://github.com/maqbuuul/IBM-Data-Science-Capstone-SpaceX-Project/blob/main/SpaceX_Machine%20Learning%20Prediction_Part_5.ipynb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4" name="Google Shape;194;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9" name="Shape 199"/>
        <p:cNvGrpSpPr/>
        <p:nvPr/>
      </p:nvGrpSpPr>
      <p:grpSpPr>
        <a:xfrm>
          <a:off x="0" y="0"/>
          <a:ext cx="0" cy="0"/>
          <a:chOff x="0" y="0"/>
          <a:chExt cx="0" cy="0"/>
        </a:xfrm>
      </p:grpSpPr>
      <p:sp>
        <p:nvSpPr>
          <p:cNvPr id="200" name="Google Shape;200;p30"/>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201" name="Google Shape;201;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 name="Google Shape;202;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6" name="Shape 206"/>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0" name="Shape 210"/>
        <p:cNvGrpSpPr/>
        <p:nvPr/>
      </p:nvGrpSpPr>
      <p:grpSpPr>
        <a:xfrm>
          <a:off x="0" y="0"/>
          <a:ext cx="0" cy="0"/>
          <a:chOff x="0" y="0"/>
          <a:chExt cx="0" cy="0"/>
        </a:xfrm>
      </p:grpSpPr>
      <p:sp>
        <p:nvSpPr>
          <p:cNvPr id="211" name="Google Shape;211;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2" name="Google Shape;212;p32"/>
          <p:cNvSpPr txBox="1"/>
          <p:nvPr>
            <p:ph idx="1" type="body"/>
          </p:nvPr>
        </p:nvSpPr>
        <p:spPr>
          <a:xfrm>
            <a:off x="864972" y="2057400"/>
            <a:ext cx="10592999" cy="96715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From the plot, we found that the larger the flight amount at a launch site, the greater the success rate at a launch site.</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13" name="Google Shape;213;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32"/>
          <p:cNvPicPr preferRelativeResize="0"/>
          <p:nvPr/>
        </p:nvPicPr>
        <p:blipFill rotWithShape="1">
          <a:blip r:embed="rId4">
            <a:alphaModFix/>
          </a:blip>
          <a:srcRect b="0" l="0" r="0" t="0"/>
          <a:stretch/>
        </p:blipFill>
        <p:spPr>
          <a:xfrm>
            <a:off x="1205802" y="2954215"/>
            <a:ext cx="9676563" cy="25044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8" name="Shape 218"/>
        <p:cNvGrpSpPr/>
        <p:nvPr/>
      </p:nvGrpSpPr>
      <p:grpSpPr>
        <a:xfrm>
          <a:off x="0" y="0"/>
          <a:ext cx="0" cy="0"/>
          <a:chOff x="0" y="0"/>
          <a:chExt cx="0" cy="0"/>
        </a:xfrm>
      </p:grpSpPr>
      <p:sp>
        <p:nvSpPr>
          <p:cNvPr id="219" name="Google Shape;219;p33"/>
          <p:cNvSpPr/>
          <p:nvPr/>
        </p:nvSpPr>
        <p:spPr>
          <a:xfrm>
            <a:off x="0" y="0"/>
            <a:ext cx="12188952"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0" name="Google Shape;220;p33"/>
          <p:cNvSpPr txBox="1"/>
          <p:nvPr/>
        </p:nvSpPr>
        <p:spPr>
          <a:xfrm>
            <a:off x="635001" y="640823"/>
            <a:ext cx="3047984" cy="250431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200"/>
              <a:buFont typeface="Arial"/>
              <a:buNone/>
            </a:pPr>
            <a:r>
              <a:rPr lang="en-US" sz="3200">
                <a:solidFill>
                  <a:srgbClr val="0B49CB"/>
                </a:solidFill>
                <a:latin typeface="Arial"/>
                <a:ea typeface="Arial"/>
                <a:cs typeface="Arial"/>
                <a:sym typeface="Arial"/>
              </a:rPr>
              <a:t>Payload vs. Launch Site</a:t>
            </a:r>
            <a:endParaRPr/>
          </a:p>
        </p:txBody>
      </p:sp>
      <p:sp>
        <p:nvSpPr>
          <p:cNvPr id="221" name="Google Shape;221;p33"/>
          <p:cNvSpPr/>
          <p:nvPr/>
        </p:nvSpPr>
        <p:spPr>
          <a:xfrm rot="5400000">
            <a:off x="1627450" y="3462719"/>
            <a:ext cx="5410200" cy="18288"/>
          </a:xfrm>
          <a:custGeom>
            <a:rect b="b" l="l" r="r" t="t"/>
            <a:pathLst>
              <a:path extrusionOk="0" fill="none" h="18288" w="541020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extrusionOk="0" h="18288" w="541020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cap="rnd" cmpd="sng" w="412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22" name="Google Shape;222;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23" name="Google Shape;223;p33"/>
          <p:cNvPicPr preferRelativeResize="0"/>
          <p:nvPr/>
        </p:nvPicPr>
        <p:blipFill rotWithShape="1">
          <a:blip r:embed="rId3">
            <a:alphaModFix/>
          </a:blip>
          <a:srcRect b="0" l="0" r="0" t="0"/>
          <a:stretch/>
        </p:blipFill>
        <p:spPr>
          <a:xfrm>
            <a:off x="4481565" y="3179605"/>
            <a:ext cx="6872235" cy="2406755"/>
          </a:xfrm>
          <a:prstGeom prst="rect">
            <a:avLst/>
          </a:prstGeom>
          <a:noFill/>
          <a:ln>
            <a:noFill/>
          </a:ln>
        </p:spPr>
      </p:pic>
      <p:pic>
        <p:nvPicPr>
          <p:cNvPr id="224" name="Google Shape;224;p33"/>
          <p:cNvPicPr preferRelativeResize="0"/>
          <p:nvPr/>
        </p:nvPicPr>
        <p:blipFill rotWithShape="1">
          <a:blip r:embed="rId4">
            <a:alphaModFix/>
          </a:blip>
          <a:srcRect b="0" l="0" r="0" t="0"/>
          <a:stretch/>
        </p:blipFill>
        <p:spPr>
          <a:xfrm>
            <a:off x="4679949" y="1071405"/>
            <a:ext cx="6877050" cy="1971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16"/>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8" name="Shape 228"/>
        <p:cNvGrpSpPr/>
        <p:nvPr/>
      </p:nvGrpSpPr>
      <p:grpSpPr>
        <a:xfrm>
          <a:off x="0" y="0"/>
          <a:ext cx="0" cy="0"/>
          <a:chOff x="0" y="0"/>
          <a:chExt cx="0" cy="0"/>
        </a:xfrm>
      </p:grpSpPr>
      <p:sp>
        <p:nvSpPr>
          <p:cNvPr id="229" name="Google Shape;229;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0" name="Google Shape;230;p3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 Rate vs. Orbit Type</a:t>
            </a:r>
            <a:endParaRPr/>
          </a:p>
        </p:txBody>
      </p:sp>
      <p:sp>
        <p:nvSpPr>
          <p:cNvPr id="231" name="Google Shape;231;p34"/>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see that ES-L1, GEO, HEO, SSO, VLEO had the most success rate.</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32" name="Google Shape;232;p34"/>
          <p:cNvGrpSpPr/>
          <p:nvPr/>
        </p:nvGrpSpPr>
        <p:grpSpPr>
          <a:xfrm>
            <a:off x="0" y="4601497"/>
            <a:ext cx="1014060" cy="2017580"/>
            <a:chOff x="0" y="4601497"/>
            <a:chExt cx="1014060" cy="2017580"/>
          </a:xfrm>
        </p:grpSpPr>
        <p:sp>
          <p:nvSpPr>
            <p:cNvPr id="233" name="Google Shape;233;p34"/>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4" name="Google Shape;234;p34"/>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35" name="Google Shape;235;p34"/>
          <p:cNvPicPr preferRelativeResize="0"/>
          <p:nvPr/>
        </p:nvPicPr>
        <p:blipFill rotWithShape="1">
          <a:blip r:embed="rId3">
            <a:alphaModFix/>
          </a:blip>
          <a:srcRect b="0" l="0" r="0" t="0"/>
          <a:stretch/>
        </p:blipFill>
        <p:spPr>
          <a:xfrm>
            <a:off x="4967973" y="2244294"/>
            <a:ext cx="6580559" cy="3439266"/>
          </a:xfrm>
          <a:prstGeom prst="rect">
            <a:avLst/>
          </a:prstGeom>
          <a:noFill/>
          <a:ln>
            <a:noFill/>
          </a:ln>
        </p:spPr>
      </p:pic>
      <p:grpSp>
        <p:nvGrpSpPr>
          <p:cNvPr id="236" name="Google Shape;236;p34"/>
          <p:cNvGrpSpPr/>
          <p:nvPr/>
        </p:nvGrpSpPr>
        <p:grpSpPr>
          <a:xfrm>
            <a:off x="11219290" y="1"/>
            <a:ext cx="972709" cy="1935307"/>
            <a:chOff x="10918968" y="713127"/>
            <a:chExt cx="1273032" cy="2532832"/>
          </a:xfrm>
        </p:grpSpPr>
        <p:sp>
          <p:nvSpPr>
            <p:cNvPr id="237" name="Google Shape;237;p3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38" name="Google Shape;238;p3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39" name="Google Shape;239;p34"/>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3" name="Shape 243"/>
        <p:cNvGrpSpPr/>
        <p:nvPr/>
      </p:nvGrpSpPr>
      <p:grpSpPr>
        <a:xfrm>
          <a:off x="0" y="0"/>
          <a:ext cx="0" cy="0"/>
          <a:chOff x="0" y="0"/>
          <a:chExt cx="0" cy="0"/>
        </a:xfrm>
      </p:grpSpPr>
      <p:sp>
        <p:nvSpPr>
          <p:cNvPr id="244" name="Google Shape;244;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5" name="Google Shape;245;p35"/>
          <p:cNvSpPr txBox="1"/>
          <p:nvPr>
            <p:ph idx="1" type="body"/>
          </p:nvPr>
        </p:nvSpPr>
        <p:spPr>
          <a:xfrm>
            <a:off x="770011" y="2069756"/>
            <a:ext cx="10515600"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plot below shows the Flight Number vs. Orbit type. We observe that in the LEO orbit, success is related to the number of flights whereas in the GTO orbit, there is no relationship between flight number and the orbit. </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0" lvl="0" marL="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46" name="Google Shape;246;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47" name="Google Shape;247;p35"/>
          <p:cNvPicPr preferRelativeResize="0"/>
          <p:nvPr/>
        </p:nvPicPr>
        <p:blipFill rotWithShape="1">
          <a:blip r:embed="rId4">
            <a:alphaModFix/>
          </a:blip>
          <a:srcRect b="0" l="0" r="0" t="0"/>
          <a:stretch/>
        </p:blipFill>
        <p:spPr>
          <a:xfrm>
            <a:off x="1342767" y="3529484"/>
            <a:ext cx="8263457" cy="21050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1" name="Shape 251"/>
        <p:cNvGrpSpPr/>
        <p:nvPr/>
      </p:nvGrpSpPr>
      <p:grpSpPr>
        <a:xfrm>
          <a:off x="0" y="0"/>
          <a:ext cx="0" cy="0"/>
          <a:chOff x="0" y="0"/>
          <a:chExt cx="0" cy="0"/>
        </a:xfrm>
      </p:grpSpPr>
      <p:sp>
        <p:nvSpPr>
          <p:cNvPr id="252" name="Google Shape;252;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3" name="Google Shape;253;p36"/>
          <p:cNvSpPr txBox="1"/>
          <p:nvPr>
            <p:ph idx="1" type="body"/>
          </p:nvPr>
        </p:nvSpPr>
        <p:spPr>
          <a:xfrm>
            <a:off x="770010" y="2057400"/>
            <a:ext cx="10687961"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can observe that with heavy payloads, the successful landing are more for PO, LEO and ISS orbits.</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254" name="Google Shape;254;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pic>
        <p:nvPicPr>
          <p:cNvPr id="255" name="Google Shape;255;p36"/>
          <p:cNvPicPr preferRelativeResize="0"/>
          <p:nvPr/>
        </p:nvPicPr>
        <p:blipFill rotWithShape="1">
          <a:blip r:embed="rId4">
            <a:alphaModFix/>
          </a:blip>
          <a:srcRect b="0" l="0" r="0" t="0"/>
          <a:stretch/>
        </p:blipFill>
        <p:spPr>
          <a:xfrm>
            <a:off x="1146614" y="3429000"/>
            <a:ext cx="9082607" cy="2095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9" name="Shape 259"/>
        <p:cNvGrpSpPr/>
        <p:nvPr/>
      </p:nvGrpSpPr>
      <p:grpSpPr>
        <a:xfrm>
          <a:off x="0" y="0"/>
          <a:ext cx="0" cy="0"/>
          <a:chOff x="0" y="0"/>
          <a:chExt cx="0" cy="0"/>
        </a:xfrm>
      </p:grpSpPr>
      <p:sp>
        <p:nvSpPr>
          <p:cNvPr id="260" name="Google Shape;260;p3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1" name="Google Shape;261;p3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Launch Success Yearly Trend</a:t>
            </a:r>
            <a:endParaRPr/>
          </a:p>
        </p:txBody>
      </p:sp>
      <p:sp>
        <p:nvSpPr>
          <p:cNvPr id="262" name="Google Shape;262;p37"/>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From the plot, we can observe that success rate since 2013 kept on increasing till 2020.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63" name="Google Shape;263;p37"/>
          <p:cNvGrpSpPr/>
          <p:nvPr/>
        </p:nvGrpSpPr>
        <p:grpSpPr>
          <a:xfrm>
            <a:off x="0" y="4601497"/>
            <a:ext cx="1014060" cy="2017580"/>
            <a:chOff x="0" y="4601497"/>
            <a:chExt cx="1014060" cy="2017580"/>
          </a:xfrm>
        </p:grpSpPr>
        <p:sp>
          <p:nvSpPr>
            <p:cNvPr id="264" name="Google Shape;264;p37"/>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5" name="Google Shape;265;p37"/>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grpSp>
        <p:nvGrpSpPr>
          <p:cNvPr id="266" name="Google Shape;266;p37"/>
          <p:cNvGrpSpPr/>
          <p:nvPr/>
        </p:nvGrpSpPr>
        <p:grpSpPr>
          <a:xfrm>
            <a:off x="11219290" y="1"/>
            <a:ext cx="972709" cy="1935307"/>
            <a:chOff x="10918968" y="713127"/>
            <a:chExt cx="1273032" cy="2532832"/>
          </a:xfrm>
        </p:grpSpPr>
        <p:sp>
          <p:nvSpPr>
            <p:cNvPr id="267" name="Google Shape;267;p3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68" name="Google Shape;268;p3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69" name="Google Shape;269;p37"/>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pic>
        <p:nvPicPr>
          <p:cNvPr id="270" name="Google Shape;270;p37"/>
          <p:cNvPicPr preferRelativeResize="0"/>
          <p:nvPr/>
        </p:nvPicPr>
        <p:blipFill rotWithShape="1">
          <a:blip r:embed="rId3">
            <a:alphaModFix/>
          </a:blip>
          <a:srcRect b="0" l="0" r="0" t="0"/>
          <a:stretch/>
        </p:blipFill>
        <p:spPr>
          <a:xfrm>
            <a:off x="4712822" y="1935308"/>
            <a:ext cx="6303910" cy="360256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74" name="Shape 274"/>
        <p:cNvGrpSpPr/>
        <p:nvPr/>
      </p:nvGrpSpPr>
      <p:grpSpPr>
        <a:xfrm>
          <a:off x="0" y="0"/>
          <a:ext cx="0" cy="0"/>
          <a:chOff x="0" y="0"/>
          <a:chExt cx="0" cy="0"/>
        </a:xfrm>
      </p:grpSpPr>
      <p:sp>
        <p:nvSpPr>
          <p:cNvPr id="275" name="Google Shape;275;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6" name="Google Shape;276;p38"/>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100000"/>
              </a:lnSpc>
              <a:spcBef>
                <a:spcPts val="0"/>
              </a:spcBef>
              <a:spcAft>
                <a:spcPts val="0"/>
              </a:spcAft>
              <a:buClr>
                <a:srgbClr val="0B49CB"/>
              </a:buClr>
              <a:buSzPts val="3700"/>
              <a:buFont typeface="Arial"/>
              <a:buNone/>
            </a:pPr>
            <a:r>
              <a:rPr b="0" i="0" lang="en-US" sz="3700" u="none" cap="none" strike="noStrike">
                <a:solidFill>
                  <a:srgbClr val="0B49CB"/>
                </a:solidFill>
                <a:latin typeface="Arial"/>
                <a:ea typeface="Arial"/>
                <a:cs typeface="Arial"/>
                <a:sym typeface="Arial"/>
              </a:rPr>
              <a:t>All Launch Site Names</a:t>
            </a:r>
            <a:endParaRPr/>
          </a:p>
        </p:txBody>
      </p:sp>
      <p:sp>
        <p:nvSpPr>
          <p:cNvPr id="277" name="Google Shape;277;p38"/>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We used the </a:t>
            </a:r>
            <a:r>
              <a:rPr lang="en-US" sz="2200">
                <a:solidFill>
                  <a:schemeClr val="dk1"/>
                </a:solidFill>
              </a:rPr>
              <a:t>keyword</a:t>
            </a:r>
            <a:r>
              <a:rPr lang="en-US" sz="2200">
                <a:solidFill>
                  <a:schemeClr val="dk1"/>
                </a:solidFill>
                <a:latin typeface="Arial"/>
                <a:ea typeface="Arial"/>
                <a:cs typeface="Arial"/>
                <a:sym typeface="Arial"/>
              </a:rPr>
              <a:t> </a:t>
            </a:r>
            <a:r>
              <a:rPr b="1" lang="en-US" sz="2200">
                <a:solidFill>
                  <a:schemeClr val="dk1"/>
                </a:solidFill>
                <a:latin typeface="Arial"/>
                <a:ea typeface="Arial"/>
                <a:cs typeface="Arial"/>
                <a:sym typeface="Arial"/>
              </a:rPr>
              <a:t>DISTINCT</a:t>
            </a:r>
            <a:r>
              <a:rPr lang="en-US" sz="2200">
                <a:solidFill>
                  <a:schemeClr val="dk1"/>
                </a:solidFill>
                <a:latin typeface="Arial"/>
                <a:ea typeface="Arial"/>
                <a:cs typeface="Arial"/>
                <a:sym typeface="Arial"/>
              </a:rPr>
              <a:t> to show only unique launch sites from the SpaceX data.</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grpSp>
        <p:nvGrpSpPr>
          <p:cNvPr id="278" name="Google Shape;278;p38"/>
          <p:cNvGrpSpPr/>
          <p:nvPr/>
        </p:nvGrpSpPr>
        <p:grpSpPr>
          <a:xfrm>
            <a:off x="0" y="4601497"/>
            <a:ext cx="1014060" cy="2017580"/>
            <a:chOff x="0" y="4601497"/>
            <a:chExt cx="1014060" cy="2017580"/>
          </a:xfrm>
        </p:grpSpPr>
        <p:sp>
          <p:nvSpPr>
            <p:cNvPr id="279" name="Google Shape;279;p38"/>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0" name="Google Shape;280;p38"/>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281" name="Google Shape;281;p38"/>
          <p:cNvPicPr preferRelativeResize="0"/>
          <p:nvPr/>
        </p:nvPicPr>
        <p:blipFill rotWithShape="1">
          <a:blip r:embed="rId3">
            <a:alphaModFix/>
          </a:blip>
          <a:srcRect b="0" l="0" r="0" t="0"/>
          <a:stretch/>
        </p:blipFill>
        <p:spPr>
          <a:xfrm>
            <a:off x="5295320" y="2196715"/>
            <a:ext cx="6253212" cy="3534424"/>
          </a:xfrm>
          <a:prstGeom prst="rect">
            <a:avLst/>
          </a:prstGeom>
          <a:noFill/>
          <a:ln>
            <a:noFill/>
          </a:ln>
        </p:spPr>
      </p:pic>
      <p:grpSp>
        <p:nvGrpSpPr>
          <p:cNvPr id="282" name="Google Shape;282;p38"/>
          <p:cNvGrpSpPr/>
          <p:nvPr/>
        </p:nvGrpSpPr>
        <p:grpSpPr>
          <a:xfrm>
            <a:off x="11219290" y="1"/>
            <a:ext cx="972709" cy="1935307"/>
            <a:chOff x="10918968" y="713127"/>
            <a:chExt cx="1273032" cy="2532832"/>
          </a:xfrm>
        </p:grpSpPr>
        <p:sp>
          <p:nvSpPr>
            <p:cNvPr id="283" name="Google Shape;283;p38"/>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 name="Google Shape;284;p38"/>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285" name="Google Shape;285;p38"/>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9" name="Shape 289"/>
        <p:cNvGrpSpPr/>
        <p:nvPr/>
      </p:nvGrpSpPr>
      <p:grpSpPr>
        <a:xfrm>
          <a:off x="0" y="0"/>
          <a:ext cx="0" cy="0"/>
          <a:chOff x="0" y="0"/>
          <a:chExt cx="0" cy="0"/>
        </a:xfrm>
      </p:grpSpPr>
      <p:sp>
        <p:nvSpPr>
          <p:cNvPr id="290" name="Google Shape;290;p3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1" name="Google Shape;291;p39"/>
          <p:cNvSpPr txBox="1"/>
          <p:nvPr>
            <p:ph idx="1" type="body"/>
          </p:nvPr>
        </p:nvSpPr>
        <p:spPr>
          <a:xfrm>
            <a:off x="770010" y="1825625"/>
            <a:ext cx="10222887" cy="4122999"/>
          </a:xfrm>
          <a:prstGeom prst="rect">
            <a:avLst/>
          </a:prstGeom>
          <a:noFill/>
          <a:ln>
            <a:noFill/>
          </a:ln>
        </p:spPr>
        <p:txBody>
          <a:bodyPr anchorCtr="0" anchor="t" bIns="45700" lIns="91425" spcFirstLastPara="1" rIns="91425" wrap="square" tIns="45700">
            <a:normAutofit/>
          </a:bodyPr>
          <a:lstStyle/>
          <a:p>
            <a:pPr indent="-88900" lvl="0" marL="228600" marR="0" rtl="0" algn="l">
              <a:lnSpc>
                <a:spcPct val="100000"/>
              </a:lnSpc>
              <a:spcBef>
                <a:spcPts val="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the query above to display 5 records where launch sites begin with `CCA`</a:t>
            </a:r>
            <a:endParaRPr/>
          </a:p>
        </p:txBody>
      </p:sp>
      <p:sp>
        <p:nvSpPr>
          <p:cNvPr id="292" name="Google Shape;292;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93" name="Google Shape;293;p39"/>
          <p:cNvPicPr preferRelativeResize="0"/>
          <p:nvPr/>
        </p:nvPicPr>
        <p:blipFill rotWithShape="1">
          <a:blip r:embed="rId4">
            <a:alphaModFix/>
          </a:blip>
          <a:srcRect b="0" l="0" r="0" t="0"/>
          <a:stretch/>
        </p:blipFill>
        <p:spPr>
          <a:xfrm>
            <a:off x="867266" y="1626375"/>
            <a:ext cx="10028374"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9" name="Google Shape;299;p4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calculated the total payload carried by boosters from NASA as 45596 using the query below</a:t>
            </a:r>
            <a:endParaRPr/>
          </a:p>
        </p:txBody>
      </p:sp>
      <p:sp>
        <p:nvSpPr>
          <p:cNvPr id="300" name="Google Shape;300;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301" name="Google Shape;301;p40"/>
          <p:cNvPicPr preferRelativeResize="0"/>
          <p:nvPr/>
        </p:nvPicPr>
        <p:blipFill rotWithShape="1">
          <a:blip r:embed="rId4">
            <a:alphaModFix/>
          </a:blip>
          <a:srcRect b="0" l="0" r="0" t="0"/>
          <a:stretch/>
        </p:blipFill>
        <p:spPr>
          <a:xfrm>
            <a:off x="1858945" y="283318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5" name="Shape 305"/>
        <p:cNvGrpSpPr/>
        <p:nvPr/>
      </p:nvGrpSpPr>
      <p:grpSpPr>
        <a:xfrm>
          <a:off x="0" y="0"/>
          <a:ext cx="0" cy="0"/>
          <a:chOff x="0" y="0"/>
          <a:chExt cx="0" cy="0"/>
        </a:xfrm>
      </p:grpSpPr>
      <p:sp>
        <p:nvSpPr>
          <p:cNvPr id="306" name="Google Shape;306;p41"/>
          <p:cNvSpPr txBox="1"/>
          <p:nvPr/>
        </p:nvSpPr>
        <p:spPr>
          <a:xfrm>
            <a:off x="648929" y="629266"/>
            <a:ext cx="3505495" cy="1622321"/>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Average Payload Mass by F9 v1.1</a:t>
            </a:r>
            <a:endParaRPr/>
          </a:p>
        </p:txBody>
      </p:sp>
      <p:sp>
        <p:nvSpPr>
          <p:cNvPr id="307" name="Google Shape;307;p41"/>
          <p:cNvSpPr txBox="1"/>
          <p:nvPr>
            <p:ph idx="1" type="body"/>
          </p:nvPr>
        </p:nvSpPr>
        <p:spPr>
          <a:xfrm>
            <a:off x="648931" y="2438400"/>
            <a:ext cx="3505494" cy="3785419"/>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calculated the average payload mass carried by booster version F9 v1.1 as 2928.4</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08" name="Google Shape;308;p41"/>
          <p:cNvSpPr/>
          <p:nvPr/>
        </p:nvSpPr>
        <p:spPr>
          <a:xfrm>
            <a:off x="4639056" y="0"/>
            <a:ext cx="7552944" cy="6858000"/>
          </a:xfrm>
          <a:prstGeom prst="rect">
            <a:avLst/>
          </a:prstGeom>
          <a:solidFill>
            <a:srgbClr val="C8CAC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09" name="Google Shape;309;p41"/>
          <p:cNvSpPr/>
          <p:nvPr/>
        </p:nvSpPr>
        <p:spPr>
          <a:xfrm>
            <a:off x="5123688" y="557784"/>
            <a:ext cx="6584098" cy="5739187"/>
          </a:xfrm>
          <a:prstGeom prst="roundRect">
            <a:avLst>
              <a:gd fmla="val 0" name="adj"/>
            </a:avLst>
          </a:prstGeom>
          <a:solidFill>
            <a:srgbClr val="FFFFFF"/>
          </a:solidFill>
          <a:ln cap="flat" cmpd="sng" w="9525">
            <a:solidFill>
              <a:srgbClr val="C8CACA"/>
            </a:solidFill>
            <a:prstDash val="solid"/>
            <a:miter lim="800000"/>
            <a:headEnd len="sm" w="sm" type="none"/>
            <a:tailEnd len="sm" w="sm" type="none"/>
          </a:ln>
          <a:effectLst>
            <a:outerShdw blurRad="57150" rotWithShape="0" algn="t" dir="5400000" dist="19050">
              <a:srgbClr val="000000">
                <a:alpha val="62745"/>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310" name="Google Shape;310;p41"/>
          <p:cNvPicPr preferRelativeResize="0"/>
          <p:nvPr/>
        </p:nvPicPr>
        <p:blipFill rotWithShape="1">
          <a:blip r:embed="rId3">
            <a:alphaModFix/>
          </a:blip>
          <a:srcRect b="0" l="0" r="0" t="0"/>
          <a:stretch/>
        </p:blipFill>
        <p:spPr>
          <a:xfrm>
            <a:off x="5405862" y="2217937"/>
            <a:ext cx="6019331" cy="2418879"/>
          </a:xfrm>
          <a:prstGeom prst="rect">
            <a:avLst/>
          </a:prstGeom>
          <a:noFill/>
          <a:ln>
            <a:noFill/>
          </a:ln>
        </p:spPr>
      </p:pic>
      <p:sp>
        <p:nvSpPr>
          <p:cNvPr id="311" name="Google Shape;311;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303030"/>
                </a:solidFill>
                <a:latin typeface="Calibri"/>
                <a:ea typeface="Calibri"/>
                <a:cs typeface="Calibri"/>
                <a:sym typeface="Calibri"/>
              </a:rPr>
              <a:t>‹#›</a:t>
            </a:fld>
            <a:endParaRPr sz="1200">
              <a:solidFill>
                <a:srgbClr val="303030"/>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5" name="Shape 315"/>
        <p:cNvGrpSpPr/>
        <p:nvPr/>
      </p:nvGrpSpPr>
      <p:grpSpPr>
        <a:xfrm>
          <a:off x="0" y="0"/>
          <a:ext cx="0" cy="0"/>
          <a:chOff x="0" y="0"/>
          <a:chExt cx="0" cy="0"/>
        </a:xfrm>
      </p:grpSpPr>
      <p:sp>
        <p:nvSpPr>
          <p:cNvPr id="316" name="Google Shape;316;p42"/>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17" name="Google Shape;317;p42"/>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First Successful Ground Landing Date</a:t>
            </a:r>
            <a:endParaRPr/>
          </a:p>
        </p:txBody>
      </p:sp>
      <p:sp>
        <p:nvSpPr>
          <p:cNvPr id="318" name="Google Shape;318;p42"/>
          <p:cNvSpPr txBox="1"/>
          <p:nvPr>
            <p:ph idx="1" type="body"/>
          </p:nvPr>
        </p:nvSpPr>
        <p:spPr>
          <a:xfrm>
            <a:off x="643469" y="1782981"/>
            <a:ext cx="4008384"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We observed that the dates of the first successful landing outcome on ground pad was 22</a:t>
            </a:r>
            <a:r>
              <a:rPr baseline="30000" lang="en-US" sz="1800">
                <a:solidFill>
                  <a:schemeClr val="dk1"/>
                </a:solidFill>
                <a:latin typeface="Arial"/>
                <a:ea typeface="Arial"/>
                <a:cs typeface="Arial"/>
                <a:sym typeface="Arial"/>
              </a:rPr>
              <a:t>nd</a:t>
            </a:r>
            <a:r>
              <a:rPr lang="en-US" sz="1800">
                <a:solidFill>
                  <a:schemeClr val="dk1"/>
                </a:solidFill>
                <a:latin typeface="Arial"/>
                <a:ea typeface="Arial"/>
                <a:cs typeface="Arial"/>
                <a:sym typeface="Arial"/>
              </a:rPr>
              <a:t> December 2015</a:t>
            </a:r>
            <a:endParaRPr/>
          </a:p>
        </p:txBody>
      </p:sp>
      <p:grpSp>
        <p:nvGrpSpPr>
          <p:cNvPr id="319" name="Google Shape;319;p42"/>
          <p:cNvGrpSpPr/>
          <p:nvPr/>
        </p:nvGrpSpPr>
        <p:grpSpPr>
          <a:xfrm>
            <a:off x="0" y="4601497"/>
            <a:ext cx="1014060" cy="2017580"/>
            <a:chOff x="0" y="4601497"/>
            <a:chExt cx="1014060" cy="2017580"/>
          </a:xfrm>
        </p:grpSpPr>
        <p:sp>
          <p:nvSpPr>
            <p:cNvPr id="320" name="Google Shape;320;p42"/>
            <p:cNvSpPr/>
            <p:nvPr/>
          </p:nvSpPr>
          <p:spPr>
            <a:xfrm rot="5400000">
              <a:off x="-50176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1" name="Google Shape;321;p42"/>
            <p:cNvSpPr/>
            <p:nvPr/>
          </p:nvSpPr>
          <p:spPr>
            <a:xfrm rot="2700000">
              <a:off x="42791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22" name="Google Shape;322;p42"/>
          <p:cNvPicPr preferRelativeResize="0"/>
          <p:nvPr/>
        </p:nvPicPr>
        <p:blipFill rotWithShape="1">
          <a:blip r:embed="rId3">
            <a:alphaModFix/>
          </a:blip>
          <a:srcRect b="0" l="0" r="0" t="0"/>
          <a:stretch/>
        </p:blipFill>
        <p:spPr>
          <a:xfrm>
            <a:off x="5295320" y="2716765"/>
            <a:ext cx="6253212" cy="2494323"/>
          </a:xfrm>
          <a:prstGeom prst="rect">
            <a:avLst/>
          </a:prstGeom>
          <a:noFill/>
          <a:ln>
            <a:noFill/>
          </a:ln>
        </p:spPr>
      </p:pic>
      <p:grpSp>
        <p:nvGrpSpPr>
          <p:cNvPr id="323" name="Google Shape;323;p42"/>
          <p:cNvGrpSpPr/>
          <p:nvPr/>
        </p:nvGrpSpPr>
        <p:grpSpPr>
          <a:xfrm>
            <a:off x="11219290" y="1"/>
            <a:ext cx="972709" cy="1935307"/>
            <a:chOff x="10918968" y="713127"/>
            <a:chExt cx="1273032" cy="2532832"/>
          </a:xfrm>
        </p:grpSpPr>
        <p:sp>
          <p:nvSpPr>
            <p:cNvPr id="324" name="Google Shape;324;p42"/>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25" name="Google Shape;325;p42"/>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26" name="Google Shape;326;p42"/>
          <p:cNvSpPr txBox="1"/>
          <p:nvPr>
            <p:ph idx="12" type="sldNum"/>
          </p:nvPr>
        </p:nvSpPr>
        <p:spPr>
          <a:xfrm>
            <a:off x="8805333"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0" name="Shape 330"/>
        <p:cNvGrpSpPr/>
        <p:nvPr/>
      </p:nvGrpSpPr>
      <p:grpSpPr>
        <a:xfrm>
          <a:off x="0" y="0"/>
          <a:ext cx="0" cy="0"/>
          <a:chOff x="0" y="0"/>
          <a:chExt cx="0" cy="0"/>
        </a:xfrm>
      </p:grpSpPr>
      <p:sp>
        <p:nvSpPr>
          <p:cNvPr id="331" name="Google Shape;331;p4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32" name="Google Shape;332;p43"/>
          <p:cNvGrpSpPr/>
          <p:nvPr/>
        </p:nvGrpSpPr>
        <p:grpSpPr>
          <a:xfrm flipH="1">
            <a:off x="0" y="1"/>
            <a:ext cx="972709" cy="1935307"/>
            <a:chOff x="10918968" y="713127"/>
            <a:chExt cx="1273032" cy="2532832"/>
          </a:xfrm>
        </p:grpSpPr>
        <p:sp>
          <p:nvSpPr>
            <p:cNvPr id="333" name="Google Shape;333;p43"/>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34" name="Google Shape;334;p43"/>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35" name="Google Shape;335;p43"/>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Successful Drone Ship Landing with Payload between 4000 and 6000</a:t>
            </a:r>
            <a:endParaRPr/>
          </a:p>
        </p:txBody>
      </p:sp>
      <p:pic>
        <p:nvPicPr>
          <p:cNvPr id="336" name="Google Shape;336;p43"/>
          <p:cNvPicPr preferRelativeResize="0"/>
          <p:nvPr/>
        </p:nvPicPr>
        <p:blipFill rotWithShape="1">
          <a:blip r:embed="rId3">
            <a:alphaModFix/>
          </a:blip>
          <a:srcRect b="0" l="0" r="0" t="0"/>
          <a:stretch/>
        </p:blipFill>
        <p:spPr>
          <a:xfrm>
            <a:off x="643467" y="1782981"/>
            <a:ext cx="6253214" cy="4284116"/>
          </a:xfrm>
          <a:prstGeom prst="rect">
            <a:avLst/>
          </a:prstGeom>
          <a:noFill/>
          <a:ln>
            <a:noFill/>
          </a:ln>
        </p:spPr>
      </p:pic>
      <p:sp>
        <p:nvSpPr>
          <p:cNvPr id="337" name="Google Shape;337;p43"/>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boosters which have successfully landed on drone ship and applied the </a:t>
            </a:r>
            <a:r>
              <a:rPr b="1" lang="en-US" sz="2000">
                <a:solidFill>
                  <a:schemeClr val="dk1"/>
                </a:solidFill>
                <a:latin typeface="Arial"/>
                <a:ea typeface="Arial"/>
                <a:cs typeface="Arial"/>
                <a:sym typeface="Arial"/>
              </a:rPr>
              <a:t>AND</a:t>
            </a:r>
            <a:r>
              <a:rPr lang="en-US" sz="2000">
                <a:solidFill>
                  <a:schemeClr val="dk1"/>
                </a:solidFill>
                <a:latin typeface="Arial"/>
                <a:ea typeface="Arial"/>
                <a:cs typeface="Arial"/>
                <a:sym typeface="Arial"/>
              </a:rPr>
              <a:t> condition to determine successful landing with payload mass greater than 4000 but less than 6000</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38" name="Google Shape;338;p43"/>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39" name="Google Shape;339;p43"/>
          <p:cNvGrpSpPr/>
          <p:nvPr/>
        </p:nvGrpSpPr>
        <p:grpSpPr>
          <a:xfrm>
            <a:off x="11177940" y="4601497"/>
            <a:ext cx="1014060" cy="2017580"/>
            <a:chOff x="11177940" y="4601497"/>
            <a:chExt cx="1014060" cy="2017580"/>
          </a:xfrm>
        </p:grpSpPr>
        <p:sp>
          <p:nvSpPr>
            <p:cNvPr id="340" name="Google Shape;340;p43"/>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1" name="Google Shape;341;p43"/>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17"/>
          <p:cNvSpPr txBox="1"/>
          <p:nvPr>
            <p:ph idx="12" type="sldNum"/>
          </p:nvPr>
        </p:nvSpPr>
        <p:spPr>
          <a:xfrm>
            <a:off x="8714772" y="6332572"/>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17"/>
          <p:cNvSpPr txBox="1"/>
          <p:nvPr/>
        </p:nvSpPr>
        <p:spPr>
          <a:xfrm>
            <a:off x="770011" y="1502559"/>
            <a:ext cx="10687961" cy="4816791"/>
          </a:xfrm>
          <a:prstGeom prst="rect">
            <a:avLst/>
          </a:prstGeom>
          <a:noFill/>
          <a:ln>
            <a:noFill/>
          </a:ln>
        </p:spPr>
        <p:txBody>
          <a:bodyPr anchorCtr="0" anchor="t" bIns="45700" lIns="91425" spcFirstLastPara="1" rIns="91425" wrap="square" tIns="45700">
            <a:normAutofit fontScale="92500" lnSpcReduction="20000"/>
          </a:bodyPr>
          <a:lstStyle/>
          <a:p>
            <a:pPr indent="-228600" lvl="0" marL="228600" marR="0" rtl="0" algn="l">
              <a:lnSpc>
                <a:spcPct val="100000"/>
              </a:lnSpc>
              <a:spcBef>
                <a:spcPts val="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methodologies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through API</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Collection with Web Scraping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Data Wrangling</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SQL</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with Data Visualization</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Visual Analytics with Folium</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Machine Learning Prediction</a:t>
            </a:r>
            <a:endParaRPr/>
          </a:p>
          <a:p>
            <a:pPr indent="-228600" lvl="0" marL="228600" marR="0" rtl="0" algn="l">
              <a:lnSpc>
                <a:spcPct val="100000"/>
              </a:lnSpc>
              <a:spcBef>
                <a:spcPts val="1400"/>
              </a:spcBef>
              <a:spcAft>
                <a:spcPts val="0"/>
              </a:spcAft>
              <a:buClr>
                <a:srgbClr val="292929"/>
              </a:buClr>
              <a:buSzPct val="100000"/>
              <a:buFont typeface="Arial"/>
              <a:buChar char="•"/>
            </a:pPr>
            <a:r>
              <a:rPr lang="en-US" sz="2200">
                <a:solidFill>
                  <a:srgbClr val="292929"/>
                </a:solidFill>
                <a:latin typeface="Arial"/>
                <a:ea typeface="Arial"/>
                <a:cs typeface="Arial"/>
                <a:sym typeface="Arial"/>
              </a:rPr>
              <a:t>Summary of all results</a:t>
            </a:r>
            <a:endParaRPr sz="1800">
              <a:solidFill>
                <a:srgbClr val="292929"/>
              </a:solidFill>
              <a:latin typeface="Arial"/>
              <a:ea typeface="Arial"/>
              <a:cs typeface="Arial"/>
              <a:sym typeface="Arial"/>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Exploratory Data Analysis result</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Interactive analytics in screenshots</a:t>
            </a:r>
            <a:endParaRPr/>
          </a:p>
          <a:p>
            <a:pPr indent="-228600" lvl="1" marL="685800" marR="0" rtl="0" algn="l">
              <a:lnSpc>
                <a:spcPct val="100000"/>
              </a:lnSpc>
              <a:spcBef>
                <a:spcPts val="1400"/>
              </a:spcBef>
              <a:spcAft>
                <a:spcPts val="0"/>
              </a:spcAft>
              <a:buClr>
                <a:srgbClr val="292929"/>
              </a:buClr>
              <a:buSzPct val="100000"/>
              <a:buFont typeface="Arial"/>
              <a:buChar char="-"/>
            </a:pPr>
            <a:r>
              <a:rPr b="0" i="0" lang="en-US" sz="1800" u="none" cap="none" strike="noStrike">
                <a:solidFill>
                  <a:srgbClr val="292929"/>
                </a:solidFill>
                <a:latin typeface="Arial"/>
                <a:ea typeface="Arial"/>
                <a:cs typeface="Arial"/>
                <a:sym typeface="Arial"/>
              </a:rPr>
              <a:t>Predictive Analytics result</a:t>
            </a:r>
            <a:endParaRPr/>
          </a:p>
          <a:p>
            <a:pPr indent="-99377"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02" name="Google Shape;102;p1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5" name="Shape 345"/>
        <p:cNvGrpSpPr/>
        <p:nvPr/>
      </p:nvGrpSpPr>
      <p:grpSpPr>
        <a:xfrm>
          <a:off x="0" y="0"/>
          <a:ext cx="0" cy="0"/>
          <a:chOff x="0" y="0"/>
          <a:chExt cx="0" cy="0"/>
        </a:xfrm>
      </p:grpSpPr>
      <p:sp>
        <p:nvSpPr>
          <p:cNvPr id="346" name="Google Shape;346;p4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47" name="Google Shape;347;p44"/>
          <p:cNvGrpSpPr/>
          <p:nvPr/>
        </p:nvGrpSpPr>
        <p:grpSpPr>
          <a:xfrm flipH="1">
            <a:off x="0" y="1"/>
            <a:ext cx="972709" cy="1935307"/>
            <a:chOff x="10918968" y="713127"/>
            <a:chExt cx="1273032" cy="2532832"/>
          </a:xfrm>
        </p:grpSpPr>
        <p:sp>
          <p:nvSpPr>
            <p:cNvPr id="348" name="Google Shape;348;p44"/>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49" name="Google Shape;349;p44"/>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50" name="Google Shape;350;p44"/>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Total Number of Successful and Failure Mission Outcomes</a:t>
            </a:r>
            <a:endParaRPr/>
          </a:p>
        </p:txBody>
      </p:sp>
      <p:sp>
        <p:nvSpPr>
          <p:cNvPr id="351" name="Google Shape;351;p44"/>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used wildcard like ‘%’ to filter for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Mission Outcome was a success or a failure. </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52" name="Google Shape;352;p44"/>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53" name="Google Shape;353;p44"/>
          <p:cNvGrpSpPr/>
          <p:nvPr/>
        </p:nvGrpSpPr>
        <p:grpSpPr>
          <a:xfrm>
            <a:off x="11177940" y="4601497"/>
            <a:ext cx="1014060" cy="2017580"/>
            <a:chOff x="11177940" y="4601497"/>
            <a:chExt cx="1014060" cy="2017580"/>
          </a:xfrm>
        </p:grpSpPr>
        <p:sp>
          <p:nvSpPr>
            <p:cNvPr id="354" name="Google Shape;354;p44"/>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55" name="Google Shape;355;p44"/>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56" name="Google Shape;356;p44"/>
          <p:cNvPicPr preferRelativeResize="0"/>
          <p:nvPr/>
        </p:nvPicPr>
        <p:blipFill rotWithShape="1">
          <a:blip r:embed="rId3">
            <a:alphaModFix/>
          </a:blip>
          <a:srcRect b="0" l="0" r="0" t="0"/>
          <a:stretch/>
        </p:blipFill>
        <p:spPr>
          <a:xfrm>
            <a:off x="643466" y="1457471"/>
            <a:ext cx="5108891" cy="463336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0" name="Shape 360"/>
        <p:cNvGrpSpPr/>
        <p:nvPr/>
      </p:nvGrpSpPr>
      <p:grpSpPr>
        <a:xfrm>
          <a:off x="0" y="0"/>
          <a:ext cx="0" cy="0"/>
          <a:chOff x="0" y="0"/>
          <a:chExt cx="0" cy="0"/>
        </a:xfrm>
      </p:grpSpPr>
      <p:sp>
        <p:nvSpPr>
          <p:cNvPr id="361" name="Google Shape;361;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2" name="Google Shape;362;p45"/>
          <p:cNvSpPr/>
          <p:nvPr/>
        </p:nvSpPr>
        <p:spPr>
          <a:xfrm>
            <a:off x="0" y="0"/>
            <a:ext cx="5653438" cy="6858000"/>
          </a:xfrm>
          <a:custGeom>
            <a:rect b="b" l="l" r="r" t="t"/>
            <a:pathLst>
              <a:path extrusionOk="0" h="6858000" w="6096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4901"/>
            </a:srgb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63" name="Google Shape;363;p45"/>
          <p:cNvSpPr txBox="1"/>
          <p:nvPr/>
        </p:nvSpPr>
        <p:spPr>
          <a:xfrm>
            <a:off x="838200" y="609600"/>
            <a:ext cx="4015855" cy="1330839"/>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Boosters Carried Maximum Payload</a:t>
            </a:r>
            <a:endParaRPr/>
          </a:p>
        </p:txBody>
      </p:sp>
      <p:sp>
        <p:nvSpPr>
          <p:cNvPr id="364" name="Google Shape;364;p45"/>
          <p:cNvSpPr txBox="1"/>
          <p:nvPr>
            <p:ph idx="1" type="body"/>
          </p:nvPr>
        </p:nvSpPr>
        <p:spPr>
          <a:xfrm>
            <a:off x="862366" y="2194102"/>
            <a:ext cx="3427001" cy="3908586"/>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1700"/>
              <a:buFont typeface="Arial"/>
              <a:buChar char="•"/>
            </a:pPr>
            <a:r>
              <a:rPr lang="en-US" sz="1700">
                <a:solidFill>
                  <a:schemeClr val="dk1"/>
                </a:solidFill>
                <a:latin typeface="Arial"/>
                <a:ea typeface="Arial"/>
                <a:cs typeface="Arial"/>
                <a:sym typeface="Arial"/>
              </a:rPr>
              <a:t>We determined the booster that have carried the maximum payload using a subquery in the </a:t>
            </a:r>
            <a:r>
              <a:rPr b="1" lang="en-US" sz="1700">
                <a:solidFill>
                  <a:schemeClr val="dk1"/>
                </a:solidFill>
                <a:latin typeface="Arial"/>
                <a:ea typeface="Arial"/>
                <a:cs typeface="Arial"/>
                <a:sym typeface="Arial"/>
              </a:rPr>
              <a:t>WHERE</a:t>
            </a:r>
            <a:r>
              <a:rPr lang="en-US" sz="1700">
                <a:solidFill>
                  <a:schemeClr val="dk1"/>
                </a:solidFill>
                <a:latin typeface="Arial"/>
                <a:ea typeface="Arial"/>
                <a:cs typeface="Arial"/>
                <a:sym typeface="Arial"/>
              </a:rPr>
              <a:t> clause and the </a:t>
            </a:r>
            <a:r>
              <a:rPr b="1" lang="en-US" sz="1700">
                <a:solidFill>
                  <a:schemeClr val="dk1"/>
                </a:solidFill>
                <a:latin typeface="Arial"/>
                <a:ea typeface="Arial"/>
                <a:cs typeface="Arial"/>
                <a:sym typeface="Arial"/>
              </a:rPr>
              <a:t>MAX() </a:t>
            </a:r>
            <a:r>
              <a:rPr lang="en-US" sz="1700">
                <a:solidFill>
                  <a:schemeClr val="dk1"/>
                </a:solidFill>
                <a:latin typeface="Arial"/>
                <a:ea typeface="Arial"/>
                <a:cs typeface="Arial"/>
                <a:sym typeface="Arial"/>
              </a:rPr>
              <a:t>function.</a:t>
            </a:r>
            <a:endParaRPr/>
          </a:p>
        </p:txBody>
      </p:sp>
      <p:pic>
        <p:nvPicPr>
          <p:cNvPr id="365" name="Google Shape;365;p45"/>
          <p:cNvPicPr preferRelativeResize="0"/>
          <p:nvPr/>
        </p:nvPicPr>
        <p:blipFill rotWithShape="1">
          <a:blip r:embed="rId3">
            <a:alphaModFix/>
          </a:blip>
          <a:srcRect b="0" l="0" r="0" t="0"/>
          <a:stretch/>
        </p:blipFill>
        <p:spPr>
          <a:xfrm>
            <a:off x="5445457" y="963426"/>
            <a:ext cx="6155141" cy="4954888"/>
          </a:xfrm>
          <a:prstGeom prst="rect">
            <a:avLst/>
          </a:prstGeom>
          <a:noFill/>
          <a:ln>
            <a:noFill/>
          </a:ln>
        </p:spPr>
      </p:pic>
      <p:sp>
        <p:nvSpPr>
          <p:cNvPr id="366" name="Google Shape;366;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000">
                <a:solidFill>
                  <a:srgbClr val="7F7F7F"/>
                </a:solidFill>
                <a:latin typeface="Calibri"/>
                <a:ea typeface="Calibri"/>
                <a:cs typeface="Calibri"/>
                <a:sym typeface="Calibri"/>
              </a:rPr>
              <a:t>‹#›</a:t>
            </a:fld>
            <a:endParaRPr sz="1000">
              <a:solidFill>
                <a:srgbClr val="7F7F7F"/>
              </a:solidFill>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0" name="Shape 370"/>
        <p:cNvGrpSpPr/>
        <p:nvPr/>
      </p:nvGrpSpPr>
      <p:grpSpPr>
        <a:xfrm>
          <a:off x="0" y="0"/>
          <a:ext cx="0" cy="0"/>
          <a:chOff x="0" y="0"/>
          <a:chExt cx="0" cy="0"/>
        </a:xfrm>
      </p:grpSpPr>
      <p:sp>
        <p:nvSpPr>
          <p:cNvPr id="371" name="Google Shape;371;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2" name="Google Shape;372;p4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used a combinations of the </a:t>
            </a:r>
            <a:r>
              <a:rPr b="1" lang="en-US" sz="2200">
                <a:solidFill>
                  <a:srgbClr val="292929"/>
                </a:solidFill>
                <a:latin typeface="Arial"/>
                <a:ea typeface="Arial"/>
                <a:cs typeface="Arial"/>
                <a:sym typeface="Arial"/>
              </a:rPr>
              <a:t>WHERE</a:t>
            </a:r>
            <a:r>
              <a:rPr lang="en-US" sz="2200">
                <a:solidFill>
                  <a:srgbClr val="292929"/>
                </a:solidFill>
                <a:latin typeface="Arial"/>
                <a:ea typeface="Arial"/>
                <a:cs typeface="Arial"/>
                <a:sym typeface="Arial"/>
              </a:rPr>
              <a:t> clause, </a:t>
            </a:r>
            <a:r>
              <a:rPr b="1" lang="en-US" sz="2200">
                <a:solidFill>
                  <a:srgbClr val="292929"/>
                </a:solidFill>
                <a:latin typeface="Arial"/>
                <a:ea typeface="Arial"/>
                <a:cs typeface="Arial"/>
                <a:sym typeface="Arial"/>
              </a:rPr>
              <a:t>LIKE</a:t>
            </a:r>
            <a:r>
              <a:rPr lang="en-US" sz="2200">
                <a:solidFill>
                  <a:srgbClr val="292929"/>
                </a:solidFill>
                <a:latin typeface="Arial"/>
                <a:ea typeface="Arial"/>
                <a:cs typeface="Arial"/>
                <a:sym typeface="Arial"/>
              </a:rPr>
              <a:t>, </a:t>
            </a:r>
            <a:r>
              <a:rPr b="1" lang="en-US" sz="2200">
                <a:solidFill>
                  <a:srgbClr val="292929"/>
                </a:solidFill>
                <a:latin typeface="Arial"/>
                <a:ea typeface="Arial"/>
                <a:cs typeface="Arial"/>
                <a:sym typeface="Arial"/>
              </a:rPr>
              <a:t>AND</a:t>
            </a:r>
            <a:r>
              <a:rPr lang="en-US" sz="2200">
                <a:solidFill>
                  <a:srgbClr val="292929"/>
                </a:solidFill>
                <a:latin typeface="Arial"/>
                <a:ea typeface="Arial"/>
                <a:cs typeface="Arial"/>
                <a:sym typeface="Arial"/>
              </a:rPr>
              <a:t>, and </a:t>
            </a:r>
            <a:r>
              <a:rPr b="1" lang="en-US" sz="2200">
                <a:solidFill>
                  <a:srgbClr val="292929"/>
                </a:solidFill>
                <a:latin typeface="Arial"/>
                <a:ea typeface="Arial"/>
                <a:cs typeface="Arial"/>
                <a:sym typeface="Arial"/>
              </a:rPr>
              <a:t>BETWEEN</a:t>
            </a:r>
            <a:r>
              <a:rPr lang="en-US" sz="2200">
                <a:solidFill>
                  <a:srgbClr val="292929"/>
                </a:solidFill>
                <a:latin typeface="Arial"/>
                <a:ea typeface="Arial"/>
                <a:cs typeface="Arial"/>
                <a:sym typeface="Arial"/>
              </a:rPr>
              <a:t> conditions to filter for failed landing outcomes in drone ship, their booster versions, and launch site names for year 2015</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373" name="Google Shape;373;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74" name="Google Shape;374;p46"/>
          <p:cNvPicPr preferRelativeResize="0"/>
          <p:nvPr/>
        </p:nvPicPr>
        <p:blipFill rotWithShape="1">
          <a:blip r:embed="rId4">
            <a:alphaModFix/>
          </a:blip>
          <a:srcRect b="0" l="0" r="0" t="0"/>
          <a:stretch/>
        </p:blipFill>
        <p:spPr>
          <a:xfrm>
            <a:off x="2023304" y="30753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8" name="Shape 378"/>
        <p:cNvGrpSpPr/>
        <p:nvPr/>
      </p:nvGrpSpPr>
      <p:grpSpPr>
        <a:xfrm>
          <a:off x="0" y="0"/>
          <a:ext cx="0" cy="0"/>
          <a:chOff x="0" y="0"/>
          <a:chExt cx="0" cy="0"/>
        </a:xfrm>
      </p:grpSpPr>
      <p:sp>
        <p:nvSpPr>
          <p:cNvPr id="379" name="Google Shape;379;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380" name="Google Shape;380;p47"/>
          <p:cNvGrpSpPr/>
          <p:nvPr/>
        </p:nvGrpSpPr>
        <p:grpSpPr>
          <a:xfrm flipH="1">
            <a:off x="0" y="1"/>
            <a:ext cx="972709" cy="1935307"/>
            <a:chOff x="10918968" y="713127"/>
            <a:chExt cx="1273032" cy="2532832"/>
          </a:xfrm>
        </p:grpSpPr>
        <p:sp>
          <p:nvSpPr>
            <p:cNvPr id="381" name="Google Shape;381;p47"/>
            <p:cNvSpPr/>
            <p:nvPr/>
          </p:nvSpPr>
          <p:spPr>
            <a:xfrm rot="2700000">
              <a:off x="11052629" y="2120024"/>
              <a:ext cx="645368" cy="645368"/>
            </a:xfrm>
            <a:prstGeom prst="rect">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2" name="Google Shape;382;p47"/>
            <p:cNvSpPr/>
            <p:nvPr/>
          </p:nvSpPr>
          <p:spPr>
            <a:xfrm rot="-5400000">
              <a:off x="10289068" y="1343027"/>
              <a:ext cx="2532832" cy="1273032"/>
            </a:xfrm>
            <a:prstGeom prst="triangle">
              <a:avLst>
                <a:gd fmla="val 50000" name="adj"/>
              </a:avLst>
            </a:prstGeom>
            <a:solidFill>
              <a:schemeClr val="accent4">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sp>
        <p:nvSpPr>
          <p:cNvPr id="383" name="Google Shape;383;p47"/>
          <p:cNvSpPr txBox="1"/>
          <p:nvPr/>
        </p:nvSpPr>
        <p:spPr>
          <a:xfrm>
            <a:off x="643467" y="321734"/>
            <a:ext cx="10905066" cy="1135737"/>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600"/>
              <a:buFont typeface="Arial"/>
              <a:buNone/>
            </a:pPr>
            <a:r>
              <a:rPr lang="en-US" sz="3600">
                <a:solidFill>
                  <a:srgbClr val="0B49CB"/>
                </a:solidFill>
                <a:latin typeface="Arial"/>
                <a:ea typeface="Arial"/>
                <a:cs typeface="Arial"/>
                <a:sym typeface="Arial"/>
              </a:rPr>
              <a:t>Rank Landing Outcomes Between 2010-06-04 and 2017-03-20</a:t>
            </a:r>
            <a:endParaRPr/>
          </a:p>
        </p:txBody>
      </p:sp>
      <p:sp>
        <p:nvSpPr>
          <p:cNvPr id="384" name="Google Shape;384;p47"/>
          <p:cNvSpPr txBox="1"/>
          <p:nvPr>
            <p:ph idx="1" type="body"/>
          </p:nvPr>
        </p:nvSpPr>
        <p:spPr>
          <a:xfrm>
            <a:off x="7544052" y="1782981"/>
            <a:ext cx="4004479" cy="4393982"/>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000"/>
              <a:buFont typeface="Arial"/>
              <a:buChar char="•"/>
            </a:pPr>
            <a:r>
              <a:rPr lang="en-US" sz="2000">
                <a:solidFill>
                  <a:schemeClr val="dk1"/>
                </a:solidFill>
                <a:latin typeface="Arial"/>
                <a:ea typeface="Arial"/>
                <a:cs typeface="Arial"/>
                <a:sym typeface="Arial"/>
              </a:rPr>
              <a:t>We selected Landing outcomes and the </a:t>
            </a:r>
            <a:r>
              <a:rPr b="1" lang="en-US" sz="2000">
                <a:solidFill>
                  <a:schemeClr val="dk1"/>
                </a:solidFill>
                <a:latin typeface="Arial"/>
                <a:ea typeface="Arial"/>
                <a:cs typeface="Arial"/>
                <a:sym typeface="Arial"/>
              </a:rPr>
              <a:t>COUNT</a:t>
            </a:r>
            <a:r>
              <a:rPr lang="en-US" sz="2000">
                <a:solidFill>
                  <a:schemeClr val="dk1"/>
                </a:solidFill>
                <a:latin typeface="Arial"/>
                <a:ea typeface="Arial"/>
                <a:cs typeface="Arial"/>
                <a:sym typeface="Arial"/>
              </a:rPr>
              <a:t> of landing outcomes from the data and used the </a:t>
            </a:r>
            <a:r>
              <a:rPr b="1" lang="en-US" sz="2000">
                <a:solidFill>
                  <a:schemeClr val="dk1"/>
                </a:solidFill>
                <a:latin typeface="Arial"/>
                <a:ea typeface="Arial"/>
                <a:cs typeface="Arial"/>
                <a:sym typeface="Arial"/>
              </a:rPr>
              <a:t>WHERE</a:t>
            </a:r>
            <a:r>
              <a:rPr lang="en-US" sz="2000">
                <a:solidFill>
                  <a:schemeClr val="dk1"/>
                </a:solidFill>
                <a:latin typeface="Arial"/>
                <a:ea typeface="Arial"/>
                <a:cs typeface="Arial"/>
                <a:sym typeface="Arial"/>
              </a:rPr>
              <a:t> clause to filter for landing outcomes </a:t>
            </a:r>
            <a:r>
              <a:rPr b="1" lang="en-US" sz="2000">
                <a:solidFill>
                  <a:schemeClr val="dk1"/>
                </a:solidFill>
                <a:latin typeface="Arial"/>
                <a:ea typeface="Arial"/>
                <a:cs typeface="Arial"/>
                <a:sym typeface="Arial"/>
              </a:rPr>
              <a:t>BETWEEN</a:t>
            </a:r>
            <a:r>
              <a:rPr lang="en-US" sz="2000">
                <a:solidFill>
                  <a:schemeClr val="dk1"/>
                </a:solidFill>
                <a:latin typeface="Arial"/>
                <a:ea typeface="Arial"/>
                <a:cs typeface="Arial"/>
                <a:sym typeface="Arial"/>
              </a:rPr>
              <a:t> 2010-06-04 to 2010-03-20.</a:t>
            </a:r>
            <a:endParaRPr/>
          </a:p>
          <a:p>
            <a:pPr indent="-228600" lvl="0" marL="228600" marR="0" rtl="0" algn="l">
              <a:lnSpc>
                <a:spcPct val="90000"/>
              </a:lnSpc>
              <a:spcBef>
                <a:spcPts val="1400"/>
              </a:spcBef>
              <a:spcAft>
                <a:spcPts val="0"/>
              </a:spcAft>
              <a:buClr>
                <a:schemeClr val="dk1"/>
              </a:buClr>
              <a:buSzPts val="2000"/>
              <a:buFont typeface="Arial"/>
              <a:buChar char="•"/>
            </a:pPr>
            <a:r>
              <a:rPr lang="en-US" sz="2000">
                <a:solidFill>
                  <a:schemeClr val="dk1"/>
                </a:solidFill>
                <a:latin typeface="Arial"/>
                <a:ea typeface="Arial"/>
                <a:cs typeface="Arial"/>
                <a:sym typeface="Arial"/>
              </a:rPr>
              <a:t>We applied the </a:t>
            </a:r>
            <a:r>
              <a:rPr b="1" lang="en-US" sz="2000">
                <a:solidFill>
                  <a:schemeClr val="dk1"/>
                </a:solidFill>
                <a:latin typeface="Arial"/>
                <a:ea typeface="Arial"/>
                <a:cs typeface="Arial"/>
                <a:sym typeface="Arial"/>
              </a:rPr>
              <a:t>GROUP BY </a:t>
            </a:r>
            <a:r>
              <a:rPr lang="en-US" sz="2000">
                <a:solidFill>
                  <a:schemeClr val="dk1"/>
                </a:solidFill>
                <a:latin typeface="Arial"/>
                <a:ea typeface="Arial"/>
                <a:cs typeface="Arial"/>
                <a:sym typeface="Arial"/>
              </a:rPr>
              <a:t>clause to group the landing outcomes and the </a:t>
            </a:r>
            <a:r>
              <a:rPr b="1" lang="en-US" sz="2000">
                <a:solidFill>
                  <a:schemeClr val="dk1"/>
                </a:solidFill>
                <a:latin typeface="Arial"/>
                <a:ea typeface="Arial"/>
                <a:cs typeface="Arial"/>
                <a:sym typeface="Arial"/>
              </a:rPr>
              <a:t>ORDER BY </a:t>
            </a:r>
            <a:r>
              <a:rPr lang="en-US" sz="2000">
                <a:solidFill>
                  <a:schemeClr val="dk1"/>
                </a:solidFill>
                <a:latin typeface="Arial"/>
                <a:ea typeface="Arial"/>
                <a:cs typeface="Arial"/>
                <a:sym typeface="Arial"/>
              </a:rPr>
              <a:t>clause to order the grouped landing outcome in descending order.</a:t>
            </a:r>
            <a:endParaRPr/>
          </a:p>
          <a:p>
            <a:pPr indent="-101600" lvl="0" marL="228600" marR="0" rtl="0" algn="l">
              <a:lnSpc>
                <a:spcPct val="90000"/>
              </a:lnSpc>
              <a:spcBef>
                <a:spcPts val="1400"/>
              </a:spcBef>
              <a:spcAft>
                <a:spcPts val="0"/>
              </a:spcAft>
              <a:buClr>
                <a:schemeClr val="dk1"/>
              </a:buClr>
              <a:buSzPts val="2000"/>
              <a:buFont typeface="Arial"/>
              <a:buNone/>
            </a:pPr>
            <a:r>
              <a:t/>
            </a:r>
            <a:endParaRPr sz="2000">
              <a:solidFill>
                <a:schemeClr val="dk1"/>
              </a:solidFill>
              <a:latin typeface="Calibri"/>
              <a:ea typeface="Calibri"/>
              <a:cs typeface="Calibri"/>
              <a:sym typeface="Calibri"/>
            </a:endParaRPr>
          </a:p>
        </p:txBody>
      </p:sp>
      <p:sp>
        <p:nvSpPr>
          <p:cNvPr id="385" name="Google Shape;385;p47"/>
          <p:cNvSpPr txBox="1"/>
          <p:nvPr>
            <p:ph idx="12" type="sldNum"/>
          </p:nvPr>
        </p:nvSpPr>
        <p:spPr>
          <a:xfrm>
            <a:off x="8805332"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grpSp>
        <p:nvGrpSpPr>
          <p:cNvPr id="386" name="Google Shape;386;p47"/>
          <p:cNvGrpSpPr/>
          <p:nvPr/>
        </p:nvGrpSpPr>
        <p:grpSpPr>
          <a:xfrm>
            <a:off x="11177940" y="4601497"/>
            <a:ext cx="1014060" cy="2017580"/>
            <a:chOff x="11177940" y="4601497"/>
            <a:chExt cx="1014060" cy="2017580"/>
          </a:xfrm>
        </p:grpSpPr>
        <p:sp>
          <p:nvSpPr>
            <p:cNvPr id="387" name="Google Shape;387;p47"/>
            <p:cNvSpPr/>
            <p:nvPr/>
          </p:nvSpPr>
          <p:spPr>
            <a:xfrm flipH="1" rot="-5400000">
              <a:off x="10676180" y="5103257"/>
              <a:ext cx="2017580" cy="1014060"/>
            </a:xfrm>
            <a:prstGeom prst="triangle">
              <a:avLst>
                <a:gd fmla="val 50000" name="adj"/>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388" name="Google Shape;388;p47"/>
            <p:cNvSpPr/>
            <p:nvPr/>
          </p:nvSpPr>
          <p:spPr>
            <a:xfrm rot="2700000">
              <a:off x="11278506" y="5728708"/>
              <a:ext cx="485578" cy="485578"/>
            </a:xfrm>
            <a:prstGeom prst="rect">
              <a:avLst/>
            </a:prstGeom>
            <a:solidFill>
              <a:schemeClr val="accent1">
                <a:alpha val="2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pic>
        <p:nvPicPr>
          <p:cNvPr id="389" name="Google Shape;389;p47"/>
          <p:cNvPicPr preferRelativeResize="0"/>
          <p:nvPr/>
        </p:nvPicPr>
        <p:blipFill rotWithShape="1">
          <a:blip r:embed="rId3">
            <a:alphaModFix/>
          </a:blip>
          <a:srcRect b="0" l="0" r="0" t="0"/>
          <a:stretch/>
        </p:blipFill>
        <p:spPr>
          <a:xfrm>
            <a:off x="776008" y="1589360"/>
            <a:ext cx="6124575" cy="4295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3" name="Shape 393"/>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7" name="Shape 397"/>
        <p:cNvGrpSpPr/>
        <p:nvPr/>
      </p:nvGrpSpPr>
      <p:grpSpPr>
        <a:xfrm>
          <a:off x="0" y="0"/>
          <a:ext cx="0" cy="0"/>
          <a:chOff x="0" y="0"/>
          <a:chExt cx="0" cy="0"/>
        </a:xfrm>
      </p:grpSpPr>
      <p:sp>
        <p:nvSpPr>
          <p:cNvPr id="398" name="Google Shape;398;p4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99" name="Google Shape;399;p49"/>
          <p:cNvPicPr preferRelativeResize="0"/>
          <p:nvPr>
            <p:ph idx="1" type="body"/>
          </p:nvPr>
        </p:nvPicPr>
        <p:blipFill rotWithShape="1">
          <a:blip r:embed="rId4">
            <a:alphaModFix/>
          </a:blip>
          <a:srcRect b="0" l="0" r="0" t="0"/>
          <a:stretch/>
        </p:blipFill>
        <p:spPr>
          <a:xfrm>
            <a:off x="770011" y="1308538"/>
            <a:ext cx="10515600" cy="4717035"/>
          </a:xfrm>
          <a:prstGeom prst="rect">
            <a:avLst/>
          </a:prstGeom>
          <a:noFill/>
          <a:ln>
            <a:noFill/>
          </a:ln>
        </p:spPr>
      </p:pic>
      <p:sp>
        <p:nvSpPr>
          <p:cNvPr id="400" name="Google Shape;400;p4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sites global map markers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4" name="Shape 404"/>
        <p:cNvGrpSpPr/>
        <p:nvPr/>
      </p:nvGrpSpPr>
      <p:grpSpPr>
        <a:xfrm>
          <a:off x="0" y="0"/>
          <a:ext cx="0" cy="0"/>
          <a:chOff x="0" y="0"/>
          <a:chExt cx="0" cy="0"/>
        </a:xfrm>
      </p:grpSpPr>
      <p:sp>
        <p:nvSpPr>
          <p:cNvPr id="405" name="Google Shape;40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06" name="Google Shape;406;p50"/>
          <p:cNvPicPr preferRelativeResize="0"/>
          <p:nvPr>
            <p:ph idx="1" type="body"/>
          </p:nvPr>
        </p:nvPicPr>
        <p:blipFill rotWithShape="1">
          <a:blip r:embed="rId4">
            <a:alphaModFix/>
          </a:blip>
          <a:srcRect b="0" l="0" r="0" t="0"/>
          <a:stretch/>
        </p:blipFill>
        <p:spPr>
          <a:xfrm>
            <a:off x="770011" y="1253472"/>
            <a:ext cx="10687962" cy="4772101"/>
          </a:xfrm>
          <a:prstGeom prst="rect">
            <a:avLst/>
          </a:prstGeom>
          <a:noFill/>
          <a:ln>
            <a:noFill/>
          </a:ln>
        </p:spPr>
      </p:pic>
      <p:sp>
        <p:nvSpPr>
          <p:cNvPr id="407" name="Google Shape;407;p5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Markers showing launch sites with color labels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13" name="Google Shape;413;p51"/>
          <p:cNvPicPr preferRelativeResize="0"/>
          <p:nvPr>
            <p:ph idx="1" type="body"/>
          </p:nvPr>
        </p:nvPicPr>
        <p:blipFill rotWithShape="1">
          <a:blip r:embed="rId3">
            <a:alphaModFix/>
          </a:blip>
          <a:srcRect b="0" l="0" r="0" t="0"/>
          <a:stretch/>
        </p:blipFill>
        <p:spPr>
          <a:xfrm>
            <a:off x="770010" y="1362318"/>
            <a:ext cx="10092431" cy="5064893"/>
          </a:xfrm>
          <a:prstGeom prst="rect">
            <a:avLst/>
          </a:prstGeom>
          <a:noFill/>
          <a:ln>
            <a:noFill/>
          </a:ln>
        </p:spPr>
      </p:pic>
      <p:sp>
        <p:nvSpPr>
          <p:cNvPr id="414" name="Google Shape;414;p5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distance to landmarks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8" name="Shape 418"/>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2" name="Shape 422"/>
        <p:cNvGrpSpPr/>
        <p:nvPr/>
      </p:nvGrpSpPr>
      <p:grpSpPr>
        <a:xfrm>
          <a:off x="0" y="0"/>
          <a:ext cx="0" cy="0"/>
          <a:chOff x="0" y="0"/>
          <a:chExt cx="0" cy="0"/>
        </a:xfrm>
      </p:grpSpPr>
      <p:pic>
        <p:nvPicPr>
          <p:cNvPr id="423" name="Google Shape;423;p53"/>
          <p:cNvPicPr preferRelativeResize="0"/>
          <p:nvPr>
            <p:ph idx="1" type="body"/>
          </p:nvPr>
        </p:nvPicPr>
        <p:blipFill rotWithShape="1">
          <a:blip r:embed="rId4">
            <a:alphaModFix/>
          </a:blip>
          <a:srcRect b="0" l="0" r="0" t="0"/>
          <a:stretch/>
        </p:blipFill>
        <p:spPr>
          <a:xfrm>
            <a:off x="752019" y="1454291"/>
            <a:ext cx="10687962" cy="4772101"/>
          </a:xfrm>
          <a:prstGeom prst="rect">
            <a:avLst/>
          </a:prstGeom>
          <a:noFill/>
          <a:ln>
            <a:noFill/>
          </a:ln>
        </p:spPr>
      </p:pic>
      <p:sp>
        <p:nvSpPr>
          <p:cNvPr id="424" name="Google Shape;424;p53"/>
          <p:cNvSpPr txBox="1"/>
          <p:nvPr>
            <p:ph idx="12" type="sldNum"/>
          </p:nvPr>
        </p:nvSpPr>
        <p:spPr>
          <a:xfrm>
            <a:off x="8714772" y="6226392"/>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5" name="Google Shape;425;p53"/>
          <p:cNvSpPr txBox="1"/>
          <p:nvPr/>
        </p:nvSpPr>
        <p:spPr>
          <a:xfrm>
            <a:off x="770011" y="459822"/>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success percentage achieved by each launch site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8" name="Google Shape;108;p18"/>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18"/>
          <p:cNvSpPr txBox="1"/>
          <p:nvPr/>
        </p:nvSpPr>
        <p:spPr>
          <a:xfrm>
            <a:off x="828068" y="1530575"/>
            <a:ext cx="9766360" cy="4494997"/>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9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Project background and context</a:t>
            </a:r>
            <a:endParaRPr/>
          </a:p>
          <a:p>
            <a:pPr indent="0" lvl="1" marL="457200" marR="0" rtl="0" algn="just">
              <a:lnSpc>
                <a:spcPct val="90000"/>
              </a:lnSpc>
              <a:spcBef>
                <a:spcPts val="1400"/>
              </a:spcBef>
              <a:spcAft>
                <a:spcPts val="0"/>
              </a:spcAft>
              <a:buClr>
                <a:srgbClr val="292929"/>
              </a:buClr>
              <a:buSzPts val="1800"/>
              <a:buFont typeface="Arial"/>
              <a:buNone/>
            </a:pPr>
            <a:r>
              <a:rPr lang="en-US" sz="1800">
                <a:solidFill>
                  <a:srgbClr val="292929"/>
                </a:solidFill>
              </a:rPr>
              <a:t>SpaceX</a:t>
            </a:r>
            <a:r>
              <a:rPr b="0" i="0" lang="en-US" sz="1800" u="none" cap="none" strike="noStrike">
                <a:solidFill>
                  <a:srgbClr val="292929"/>
                </a:solidFill>
                <a:latin typeface="Arial"/>
                <a:ea typeface="Arial"/>
                <a:cs typeface="Arial"/>
                <a:sym typeface="Arial"/>
              </a:rPr>
              <a:t>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a:t>
            </a:r>
            <a:r>
              <a:rPr lang="en-US" sz="1800">
                <a:solidFill>
                  <a:srgbClr val="292929"/>
                </a:solidFill>
              </a:rPr>
              <a:t>spaceX</a:t>
            </a:r>
            <a:r>
              <a:rPr b="0" i="0" lang="en-US" sz="1800" u="none" cap="none" strike="noStrike">
                <a:solidFill>
                  <a:srgbClr val="292929"/>
                </a:solidFill>
                <a:latin typeface="Arial"/>
                <a:ea typeface="Arial"/>
                <a:cs typeface="Arial"/>
                <a:sym typeface="Arial"/>
              </a:rPr>
              <a:t> for a rocket launch. This goal of the project is to create a machine learning pipeline to predict if the first stage will land successfully.</a:t>
            </a:r>
            <a:endParaRPr/>
          </a:p>
          <a:p>
            <a:pPr indent="-228600" lvl="0" marL="228600" marR="0" rtl="0" algn="l">
              <a:lnSpc>
                <a:spcPct val="9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Problems you want to find answers</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factors determine if the rocket will land successfully?</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The interaction amongst various features that determine the success rate of a successful landing.</a:t>
            </a:r>
            <a:endParaRPr/>
          </a:p>
          <a:p>
            <a:pPr indent="-228600" lvl="1" marL="685800" marR="0" rtl="0" algn="l">
              <a:lnSpc>
                <a:spcPct val="90000"/>
              </a:lnSpc>
              <a:spcBef>
                <a:spcPts val="1400"/>
              </a:spcBef>
              <a:spcAft>
                <a:spcPts val="0"/>
              </a:spcAft>
              <a:buClr>
                <a:srgbClr val="292929"/>
              </a:buClr>
              <a:buSzPts val="1800"/>
              <a:buFont typeface="Arial"/>
              <a:buChar char="-"/>
            </a:pPr>
            <a:r>
              <a:rPr b="0" i="0" lang="en-US" sz="1800" u="none" cap="none" strike="noStrike">
                <a:solidFill>
                  <a:srgbClr val="292929"/>
                </a:solidFill>
                <a:latin typeface="Arial"/>
                <a:ea typeface="Arial"/>
                <a:cs typeface="Arial"/>
                <a:sym typeface="Arial"/>
              </a:rPr>
              <a:t>What operating conditions needs to be in place to ensure a successful landing program.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9" name="Shape 429"/>
        <p:cNvGrpSpPr/>
        <p:nvPr/>
      </p:nvGrpSpPr>
      <p:grpSpPr>
        <a:xfrm>
          <a:off x="0" y="0"/>
          <a:ext cx="0" cy="0"/>
          <a:chOff x="0" y="0"/>
          <a:chExt cx="0" cy="0"/>
        </a:xfrm>
      </p:grpSpPr>
      <p:pic>
        <p:nvPicPr>
          <p:cNvPr id="430" name="Google Shape;430;p54"/>
          <p:cNvPicPr preferRelativeResize="0"/>
          <p:nvPr>
            <p:ph idx="1" type="body"/>
          </p:nvPr>
        </p:nvPicPr>
        <p:blipFill rotWithShape="1">
          <a:blip r:embed="rId3">
            <a:alphaModFix/>
          </a:blip>
          <a:srcRect b="0" l="0" r="0" t="0"/>
          <a:stretch/>
        </p:blipFill>
        <p:spPr>
          <a:xfrm>
            <a:off x="2123100" y="1242623"/>
            <a:ext cx="7790783" cy="4440746"/>
          </a:xfrm>
          <a:prstGeom prst="rect">
            <a:avLst/>
          </a:prstGeom>
          <a:noFill/>
          <a:ln>
            <a:noFill/>
          </a:ln>
        </p:spPr>
      </p:pic>
      <p:sp>
        <p:nvSpPr>
          <p:cNvPr id="431" name="Google Shape;431;p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
        <p:nvSpPr>
          <p:cNvPr id="432" name="Google Shape;432;p54"/>
          <p:cNvSpPr txBox="1"/>
          <p:nvPr/>
        </p:nvSpPr>
        <p:spPr>
          <a:xfrm>
            <a:off x="1103586" y="727738"/>
            <a:ext cx="10476314" cy="514885"/>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Pie chart showing the Launch site with the highest launch success ratio</a:t>
            </a:r>
            <a:endParaRPr/>
          </a:p>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0B49CB"/>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55"/>
          <p:cNvSpPr txBox="1"/>
          <p:nvPr/>
        </p:nvSpPr>
        <p:spPr>
          <a:xfrm>
            <a:off x="838199" y="291090"/>
            <a:ext cx="10515599" cy="932688"/>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B49CB"/>
              </a:buClr>
              <a:buSzPts val="2500"/>
              <a:buFont typeface="Arial"/>
              <a:buNone/>
            </a:pPr>
            <a:r>
              <a:rPr lang="en-US" sz="2500">
                <a:solidFill>
                  <a:srgbClr val="0B49CB"/>
                </a:solidFill>
                <a:latin typeface="Arial"/>
                <a:ea typeface="Arial"/>
                <a:cs typeface="Arial"/>
                <a:sym typeface="Arial"/>
              </a:rPr>
              <a:t>Scatter plot of Payload vs Launch Outcome for all sites, with different payload selected in the range slider</a:t>
            </a:r>
            <a:endParaRPr/>
          </a:p>
        </p:txBody>
      </p:sp>
      <p:sp>
        <p:nvSpPr>
          <p:cNvPr id="438" name="Google Shape;438;p55"/>
          <p:cNvSpPr/>
          <p:nvPr/>
        </p:nvSpPr>
        <p:spPr>
          <a:xfrm rot="5400000">
            <a:off x="6032938" y="-6032938"/>
            <a:ext cx="126124" cy="12192000"/>
          </a:xfrm>
          <a:prstGeom prst="rect">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Calibri"/>
              <a:buNone/>
            </a:pPr>
            <a:r>
              <a:t/>
            </a:r>
            <a:endParaRPr b="0" i="0" sz="1800" u="none" cap="none" strike="noStrike">
              <a:solidFill>
                <a:srgbClr val="FFFFFF"/>
              </a:solidFill>
              <a:latin typeface="Calibri"/>
              <a:ea typeface="Calibri"/>
              <a:cs typeface="Calibri"/>
              <a:sym typeface="Calibri"/>
            </a:endParaRPr>
          </a:p>
        </p:txBody>
      </p:sp>
      <p:pic>
        <p:nvPicPr>
          <p:cNvPr descr="Graphical user interface, application&#10;&#10;Description automatically generated" id="439" name="Google Shape;439;p55"/>
          <p:cNvPicPr preferRelativeResize="0"/>
          <p:nvPr>
            <p:ph idx="1" type="body"/>
          </p:nvPr>
        </p:nvPicPr>
        <p:blipFill rotWithShape="1">
          <a:blip r:embed="rId3">
            <a:alphaModFix/>
          </a:blip>
          <a:srcRect b="0" l="0" r="0" t="0"/>
          <a:stretch/>
        </p:blipFill>
        <p:spPr>
          <a:xfrm>
            <a:off x="838200" y="2191367"/>
            <a:ext cx="10515599" cy="3785614"/>
          </a:xfrm>
          <a:prstGeom prst="rect">
            <a:avLst/>
          </a:prstGeom>
          <a:noFill/>
          <a:ln>
            <a:noFill/>
          </a:ln>
        </p:spPr>
      </p:pic>
      <p:sp>
        <p:nvSpPr>
          <p:cNvPr id="440" name="Google Shape;440;p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888888"/>
                </a:solidFill>
                <a:latin typeface="Calibri"/>
                <a:ea typeface="Calibri"/>
                <a:cs typeface="Calibri"/>
                <a:sym typeface="Calibri"/>
              </a:rPr>
              <a:t>‹#›</a:t>
            </a:fld>
            <a:endParaRPr sz="1200">
              <a:solidFill>
                <a:srgbClr val="888888"/>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4" name="Shape 444"/>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8" name="Shape 448"/>
        <p:cNvGrpSpPr/>
        <p:nvPr/>
      </p:nvGrpSpPr>
      <p:grpSpPr>
        <a:xfrm>
          <a:off x="0" y="0"/>
          <a:ext cx="0" cy="0"/>
          <a:chOff x="0" y="0"/>
          <a:chExt cx="0" cy="0"/>
        </a:xfrm>
      </p:grpSpPr>
      <p:sp>
        <p:nvSpPr>
          <p:cNvPr id="449" name="Google Shape;449;p5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0" name="Google Shape;450;p57"/>
          <p:cNvSpPr/>
          <p:nvPr/>
        </p:nvSpPr>
        <p:spPr>
          <a:xfrm>
            <a:off x="554416" y="365125"/>
            <a:ext cx="11167447" cy="2089317"/>
          </a:xfrm>
          <a:prstGeom prst="rect">
            <a:avLst/>
          </a:prstGeom>
          <a:solidFill>
            <a:schemeClr val="lt1"/>
          </a:solidFill>
          <a:ln cap="flat" cmpd="sng" w="12700">
            <a:solidFill>
              <a:srgbClr val="DEDEDE"/>
            </a:solidFill>
            <a:prstDash val="solid"/>
            <a:miter lim="800000"/>
            <a:headEnd len="sm" w="sm" type="none"/>
            <a:tailEnd len="sm" w="sm" type="none"/>
          </a:ln>
          <a:effectLst>
            <a:outerShdw blurRad="50800" rotWithShape="0" algn="tl" dir="2700000" dist="38100">
              <a:srgbClr val="C5C2C2">
                <a:alpha val="49803"/>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51" name="Google Shape;451;p57"/>
          <p:cNvSpPr txBox="1"/>
          <p:nvPr/>
        </p:nvSpPr>
        <p:spPr>
          <a:xfrm>
            <a:off x="1046746" y="586822"/>
            <a:ext cx="3560252" cy="1645920"/>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0B49CB"/>
              </a:buClr>
              <a:buSzPts val="3700"/>
              <a:buFont typeface="Arial"/>
              <a:buNone/>
            </a:pPr>
            <a:r>
              <a:rPr lang="en-US" sz="3700">
                <a:solidFill>
                  <a:srgbClr val="0B49CB"/>
                </a:solidFill>
                <a:latin typeface="Arial"/>
                <a:ea typeface="Arial"/>
                <a:cs typeface="Arial"/>
                <a:sym typeface="Arial"/>
              </a:rPr>
              <a:t>Classification Accuracy</a:t>
            </a:r>
            <a:endParaRPr/>
          </a:p>
        </p:txBody>
      </p:sp>
      <p:sp>
        <p:nvSpPr>
          <p:cNvPr id="452" name="Google Shape;452;p57"/>
          <p:cNvSpPr/>
          <p:nvPr/>
        </p:nvSpPr>
        <p:spPr>
          <a:xfrm>
            <a:off x="490408" y="1057739"/>
            <a:ext cx="128016" cy="70408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3" name="Google Shape;453;p57"/>
          <p:cNvSpPr/>
          <p:nvPr/>
        </p:nvSpPr>
        <p:spPr>
          <a:xfrm rot="5400000">
            <a:off x="4243541" y="1400638"/>
            <a:ext cx="1463040" cy="18288"/>
          </a:xfrm>
          <a:prstGeom prst="rect">
            <a:avLst/>
          </a:prstGeom>
          <a:solidFill>
            <a:srgbClr val="D5D5D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rgbClr val="FFFFFF"/>
              </a:solidFill>
              <a:latin typeface="Calibri"/>
              <a:ea typeface="Calibri"/>
              <a:cs typeface="Calibri"/>
              <a:sym typeface="Calibri"/>
            </a:endParaRPr>
          </a:p>
        </p:txBody>
      </p:sp>
      <p:sp>
        <p:nvSpPr>
          <p:cNvPr id="454" name="Google Shape;454;p57"/>
          <p:cNvSpPr txBox="1"/>
          <p:nvPr>
            <p:ph idx="1" type="body"/>
          </p:nvPr>
        </p:nvSpPr>
        <p:spPr>
          <a:xfrm>
            <a:off x="5351164" y="586822"/>
            <a:ext cx="6002636" cy="1645920"/>
          </a:xfrm>
          <a:prstGeom prst="rect">
            <a:avLst/>
          </a:prstGeom>
          <a:noFill/>
          <a:ln>
            <a:noFill/>
          </a:ln>
        </p:spPr>
        <p:txBody>
          <a:bodyPr anchorCtr="0" anchor="ctr" bIns="45700" lIns="91425" spcFirstLastPara="1" rIns="91425" wrap="square" tIns="45700">
            <a:normAutofit/>
          </a:bodyPr>
          <a:lstStyle/>
          <a:p>
            <a:pPr indent="-228600" lvl="0" marL="228600" marR="0" rtl="0" algn="l">
              <a:lnSpc>
                <a:spcPct val="90000"/>
              </a:lnSpc>
              <a:spcBef>
                <a:spcPts val="0"/>
              </a:spcBef>
              <a:spcAft>
                <a:spcPts val="0"/>
              </a:spcAft>
              <a:buClr>
                <a:schemeClr val="dk1"/>
              </a:buClr>
              <a:buSzPts val="2200"/>
              <a:buFont typeface="Arial"/>
              <a:buChar char="•"/>
            </a:pPr>
            <a:r>
              <a:rPr lang="en-US" sz="2200">
                <a:solidFill>
                  <a:schemeClr val="dk1"/>
                </a:solidFill>
                <a:latin typeface="Arial"/>
                <a:ea typeface="Arial"/>
                <a:cs typeface="Arial"/>
                <a:sym typeface="Arial"/>
              </a:rPr>
              <a:t>The decision tree classifier is the model with the highest classification accuracy</a:t>
            </a:r>
            <a:endParaRPr/>
          </a:p>
          <a:p>
            <a:pPr indent="-114300" lvl="0" marL="228600" marR="0" rtl="0" algn="l">
              <a:lnSpc>
                <a:spcPct val="90000"/>
              </a:lnSpc>
              <a:spcBef>
                <a:spcPts val="140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pic>
        <p:nvPicPr>
          <p:cNvPr id="455" name="Google Shape;455;p57"/>
          <p:cNvPicPr preferRelativeResize="0"/>
          <p:nvPr/>
        </p:nvPicPr>
        <p:blipFill rotWithShape="1">
          <a:blip r:embed="rId3">
            <a:alphaModFix/>
          </a:blip>
          <a:srcRect b="0" l="0" r="0" t="0"/>
          <a:stretch/>
        </p:blipFill>
        <p:spPr>
          <a:xfrm>
            <a:off x="557784" y="2815221"/>
            <a:ext cx="11164824" cy="3321534"/>
          </a:xfrm>
          <a:prstGeom prst="rect">
            <a:avLst/>
          </a:prstGeom>
          <a:noFill/>
          <a:ln>
            <a:noFill/>
          </a:ln>
        </p:spPr>
      </p:pic>
      <p:sp>
        <p:nvSpPr>
          <p:cNvPr id="456" name="Google Shape;456;p5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200">
                <a:solidFill>
                  <a:srgbClr val="7F7F7F"/>
                </a:solidFill>
                <a:latin typeface="Calibri"/>
                <a:ea typeface="Calibri"/>
                <a:cs typeface="Calibri"/>
                <a:sym typeface="Calibri"/>
              </a:rPr>
              <a:t>‹#›</a:t>
            </a:fld>
            <a:endParaRPr sz="1200">
              <a:solidFill>
                <a:srgbClr val="7F7F7F"/>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2" name="Google Shape;462;p58"/>
          <p:cNvSpPr txBox="1"/>
          <p:nvPr>
            <p:ph idx="1" type="body"/>
          </p:nvPr>
        </p:nvSpPr>
        <p:spPr>
          <a:xfrm>
            <a:off x="770011" y="2057400"/>
            <a:ext cx="5791563" cy="381158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confusion matrix for the decision tree classifier shows that the classifier can distinguish between the different classes. The major problem is the false positives .i.e., unsuccessful landing marked as successful landing by the classifier.</a:t>
            </a:r>
            <a:endParaRPr/>
          </a:p>
        </p:txBody>
      </p:sp>
      <p:sp>
        <p:nvSpPr>
          <p:cNvPr id="463" name="Google Shape;463;p5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64" name="Google Shape;464;p58"/>
          <p:cNvPicPr preferRelativeResize="0"/>
          <p:nvPr/>
        </p:nvPicPr>
        <p:blipFill rotWithShape="1">
          <a:blip r:embed="rId4">
            <a:alphaModFix/>
          </a:blip>
          <a:srcRect b="0" l="0" r="0" t="0"/>
          <a:stretch/>
        </p:blipFill>
        <p:spPr>
          <a:xfrm>
            <a:off x="6561574" y="1880339"/>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70" name="Google Shape;470;p59"/>
          <p:cNvSpPr txBox="1"/>
          <p:nvPr>
            <p:ph idx="1" type="body"/>
          </p:nvPr>
        </p:nvSpPr>
        <p:spPr>
          <a:xfrm>
            <a:off x="770011" y="1507254"/>
            <a:ext cx="10515600" cy="451832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92929"/>
              </a:buClr>
              <a:buSzPts val="2200"/>
              <a:buFont typeface="Arial"/>
              <a:buNone/>
            </a:pPr>
            <a:r>
              <a:rPr lang="en-US" sz="2200">
                <a:solidFill>
                  <a:srgbClr val="292929"/>
                </a:solidFill>
                <a:latin typeface="Arial"/>
                <a:ea typeface="Arial"/>
                <a:cs typeface="Arial"/>
                <a:sym typeface="Arial"/>
              </a:rPr>
              <a:t>We can conclude that:</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larger the flight amount at a launch site, the greater the success rate at a launch site.</a:t>
            </a:r>
            <a:endParaRPr/>
          </a:p>
          <a:p>
            <a:pPr indent="-228600" lvl="0" marL="228600" marR="0" rtl="0" algn="l">
              <a:lnSpc>
                <a:spcPct val="100000"/>
              </a:lnSpc>
              <a:spcBef>
                <a:spcPts val="1400"/>
              </a:spcBef>
              <a:spcAft>
                <a:spcPts val="0"/>
              </a:spcAft>
              <a:buClr>
                <a:schemeClr val="dk1"/>
              </a:buClr>
              <a:buSzPts val="2200"/>
              <a:buFont typeface="Arial"/>
              <a:buChar char="•"/>
            </a:pPr>
            <a:r>
              <a:rPr lang="en-US" sz="2200">
                <a:solidFill>
                  <a:schemeClr val="dk1"/>
                </a:solidFill>
                <a:latin typeface="Arial"/>
                <a:ea typeface="Arial"/>
                <a:cs typeface="Arial"/>
                <a:sym typeface="Arial"/>
              </a:rPr>
              <a:t>Launch success rate started to increase in 2013 till 2020.</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Orbits </a:t>
            </a:r>
            <a:r>
              <a:rPr lang="en-US" sz="2200">
                <a:solidFill>
                  <a:schemeClr val="dk1"/>
                </a:solidFill>
                <a:latin typeface="Arial"/>
                <a:ea typeface="Arial"/>
                <a:cs typeface="Arial"/>
                <a:sym typeface="Arial"/>
              </a:rPr>
              <a:t>ES-L1, GEO, HEO, SSO, VLEO had the most success rate.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KSC LC-39A had the most successful launches of any sites.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Decision tree classifier is the best machine learning algorithm for this task.</a:t>
            </a:r>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p:txBody>
      </p:sp>
      <p:sp>
        <p:nvSpPr>
          <p:cNvPr id="471" name="Google Shape;471;p5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19"/>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9" name="Shape 119"/>
        <p:cNvGrpSpPr/>
        <p:nvPr/>
      </p:nvGrpSpPr>
      <p:grpSpPr>
        <a:xfrm>
          <a:off x="0" y="0"/>
          <a:ext cx="0" cy="0"/>
          <a:chOff x="0" y="0"/>
          <a:chExt cx="0" cy="0"/>
        </a:xfrm>
      </p:grpSpPr>
      <p:sp>
        <p:nvSpPr>
          <p:cNvPr id="120" name="Google Shape;120;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1" name="Google Shape;121;p20"/>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Data was collected using SpaceX API and web scraping from Wikipedia. </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One-hot encoding was applied to categorical features</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2" name="Google Shape;122;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8" name="Google Shape;128;p21"/>
          <p:cNvSpPr txBox="1"/>
          <p:nvPr>
            <p:ph idx="1" type="body"/>
          </p:nvPr>
        </p:nvSpPr>
        <p:spPr>
          <a:xfrm>
            <a:off x="770011" y="1403131"/>
            <a:ext cx="10218555" cy="4773832"/>
          </a:xfrm>
          <a:prstGeom prst="rect">
            <a:avLst/>
          </a:prstGeom>
          <a:noFill/>
          <a:ln>
            <a:noFill/>
          </a:ln>
        </p:spPr>
        <p:txBody>
          <a:bodyPr anchorCtr="0" anchor="t" bIns="45700" lIns="91425" spcFirstLastPara="1" rIns="91425" wrap="square" tIns="45700">
            <a:noAutofit/>
          </a:bodyPr>
          <a:lstStyle/>
          <a:p>
            <a:pPr indent="-228600" lvl="0" marL="228600" marR="0" rtl="0" algn="just">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data was collected using various methods</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Data collection was done using get request to the SpaceX API.</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Next, we decoded the response content as a Json using .json() function call and turn it into a pandas dataframe using .json_normalize().</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We then cleaned the data, checked for missing values and fill in missing values where necessary.</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In addition, we performed web scraping from Wikipedia for Falcon 9 launch records with BeautifulSoup. </a:t>
            </a:r>
            <a:endParaRPr/>
          </a:p>
          <a:p>
            <a:pPr indent="-228600" lvl="1" marL="685800" marR="0" rtl="0" algn="just">
              <a:lnSpc>
                <a:spcPct val="100000"/>
              </a:lnSpc>
              <a:spcBef>
                <a:spcPts val="1400"/>
              </a:spcBef>
              <a:spcAft>
                <a:spcPts val="0"/>
              </a:spcAft>
              <a:buClr>
                <a:srgbClr val="292929"/>
              </a:buClr>
              <a:buSzPts val="1900"/>
              <a:buFont typeface="Arial"/>
              <a:buChar char="-"/>
            </a:pPr>
            <a:r>
              <a:rPr b="0" i="0" lang="en-US" sz="1900" u="none" cap="none" strike="noStrike">
                <a:solidFill>
                  <a:srgbClr val="292929"/>
                </a:solidFill>
                <a:latin typeface="Arial"/>
                <a:ea typeface="Arial"/>
                <a:cs typeface="Arial"/>
                <a:sym typeface="Arial"/>
              </a:rPr>
              <a:t>The objective was to extract the launch records as HTML table, parse the table and convert it to a pandas dataframe for future analysis.</a:t>
            </a:r>
            <a:endParaRPr/>
          </a:p>
          <a:p>
            <a:pPr indent="-114300" lvl="1" marL="685800" marR="0" rtl="0" algn="l">
              <a:lnSpc>
                <a:spcPct val="100000"/>
              </a:lnSpc>
              <a:spcBef>
                <a:spcPts val="1400"/>
              </a:spcBef>
              <a:spcAft>
                <a:spcPts val="0"/>
              </a:spcAft>
              <a:buClr>
                <a:schemeClr val="dk1"/>
              </a:buClr>
              <a:buSzPts val="1800"/>
              <a:buFont typeface="Arial"/>
              <a:buNone/>
            </a:pPr>
            <a:r>
              <a:t/>
            </a:r>
            <a:endParaRPr b="0" i="0" sz="1800" u="none" cap="none" strike="noStrike">
              <a:solidFill>
                <a:srgbClr val="292929"/>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800"/>
              <a:buFont typeface="Arial"/>
              <a:buNone/>
            </a:pPr>
            <a:r>
              <a:t/>
            </a:r>
            <a:endParaRPr b="0" i="0" sz="2800" u="none" cap="none" strike="noStrike">
              <a:solidFill>
                <a:schemeClr val="dk1"/>
              </a:solidFill>
              <a:latin typeface="Calibri"/>
              <a:ea typeface="Calibri"/>
              <a:cs typeface="Calibri"/>
              <a:sym typeface="Calibri"/>
            </a:endParaRPr>
          </a:p>
        </p:txBody>
      </p:sp>
      <p:sp>
        <p:nvSpPr>
          <p:cNvPr id="129" name="Google Shape;129;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3" name="Shape 133"/>
        <p:cNvGrpSpPr/>
        <p:nvPr/>
      </p:nvGrpSpPr>
      <p:grpSpPr>
        <a:xfrm>
          <a:off x="0" y="0"/>
          <a:ext cx="0" cy="0"/>
          <a:chOff x="0" y="0"/>
          <a:chExt cx="0" cy="0"/>
        </a:xfrm>
      </p:grpSpPr>
      <p:sp>
        <p:nvSpPr>
          <p:cNvPr id="134" name="Google Shape;134;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5" name="Google Shape;135;p22"/>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We used the get request to the SpaceX API to collect data, clean the requested data and did some basic data wrangling and formatting.</a:t>
            </a:r>
            <a:endParaRPr b="0" i="0" sz="2200" u="none" cap="none" strike="noStrike">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b="0" i="0" lang="en-US" sz="2200" u="none" cap="none" strike="noStrike">
                <a:solidFill>
                  <a:srgbClr val="292929"/>
                </a:solidFill>
                <a:latin typeface="Arial"/>
                <a:ea typeface="Arial"/>
                <a:cs typeface="Arial"/>
                <a:sym typeface="Arial"/>
              </a:rPr>
              <a:t>The link to the notebook is</a:t>
            </a:r>
            <a:r>
              <a:rPr lang="en-US" sz="2200">
                <a:solidFill>
                  <a:srgbClr val="292929"/>
                </a:solidFill>
              </a:rPr>
              <a:t>:</a:t>
            </a:r>
            <a:br>
              <a:rPr lang="en-US" sz="2200">
                <a:solidFill>
                  <a:srgbClr val="292929"/>
                </a:solidFill>
              </a:rPr>
            </a:br>
            <a:r>
              <a:rPr lang="en-US" sz="2200" u="sng">
                <a:solidFill>
                  <a:schemeClr val="hlink"/>
                </a:solidFill>
                <a:hlinkClick r:id="rId4"/>
              </a:rPr>
              <a:t>https://github.com/maqbuuul/IBM-Data-Science-Capstone-SpaceX-Project/blob/main/data-collection-api.ipynb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36" name="Google Shape;136;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7" name="Google Shape;137;p22"/>
          <p:cNvPicPr preferRelativeResize="0"/>
          <p:nvPr/>
        </p:nvPicPr>
        <p:blipFill rotWithShape="1">
          <a:blip r:embed="rId5">
            <a:alphaModFix/>
          </a:blip>
          <a:srcRect b="0" l="0" r="0" t="0"/>
          <a:stretch/>
        </p:blipFill>
        <p:spPr>
          <a:xfrm>
            <a:off x="6518511" y="1499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1" name="Shape 141"/>
        <p:cNvGrpSpPr/>
        <p:nvPr/>
      </p:nvGrpSpPr>
      <p:grpSpPr>
        <a:xfrm>
          <a:off x="0" y="0"/>
          <a:ext cx="0" cy="0"/>
          <a:chOff x="0" y="0"/>
          <a:chExt cx="0" cy="0"/>
        </a:xfrm>
      </p:grpSpPr>
      <p:sp>
        <p:nvSpPr>
          <p:cNvPr id="142" name="Google Shape;142;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3" name="Google Shape;143;p23"/>
          <p:cNvSpPr txBox="1"/>
          <p:nvPr>
            <p:ph idx="1" type="body"/>
          </p:nvPr>
        </p:nvSpPr>
        <p:spPr>
          <a:xfrm>
            <a:off x="820738" y="1477108"/>
            <a:ext cx="4655614" cy="4689842"/>
          </a:xfrm>
          <a:prstGeom prst="rect">
            <a:avLst/>
          </a:prstGeom>
          <a:noFill/>
          <a:ln>
            <a:noFill/>
          </a:ln>
        </p:spPr>
        <p:txBody>
          <a:bodyPr anchorCtr="0" anchor="t" bIns="45700" lIns="91425" spcFirstLastPara="1" rIns="91425" wrap="square" tIns="45700">
            <a:no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applied web </a:t>
            </a:r>
            <a:r>
              <a:rPr lang="en-US" sz="2200">
                <a:solidFill>
                  <a:srgbClr val="292929"/>
                </a:solidFill>
              </a:rPr>
              <a:t>scraping</a:t>
            </a:r>
            <a:r>
              <a:rPr lang="en-US" sz="2200">
                <a:solidFill>
                  <a:srgbClr val="292929"/>
                </a:solidFill>
                <a:latin typeface="Arial"/>
                <a:ea typeface="Arial"/>
                <a:cs typeface="Arial"/>
                <a:sym typeface="Arial"/>
              </a:rPr>
              <a:t> to </a:t>
            </a:r>
            <a:r>
              <a:rPr lang="en-US" sz="2200">
                <a:solidFill>
                  <a:srgbClr val="292929"/>
                </a:solidFill>
              </a:rPr>
              <a:t>webscrape</a:t>
            </a:r>
            <a:r>
              <a:rPr lang="en-US" sz="2200">
                <a:solidFill>
                  <a:srgbClr val="292929"/>
                </a:solidFill>
                <a:latin typeface="Arial"/>
                <a:ea typeface="Arial"/>
                <a:cs typeface="Arial"/>
                <a:sym typeface="Arial"/>
              </a:rPr>
              <a:t> Falcon 9 launch records with BeautifulSoup </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We parsed the table and converted it into a pandas dataframe.</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The link to the notebook is </a:t>
            </a:r>
            <a:r>
              <a:rPr lang="en-US" sz="2200">
                <a:solidFill>
                  <a:srgbClr val="1C7DDB"/>
                </a:solidFill>
              </a:rPr>
              <a:t>https://github.com/maqbuuul/IBM-Data-Science-Capstone-SpaceX-Project/blob/main/webscraping.ipynb</a:t>
            </a:r>
            <a:endParaRPr sz="2200">
              <a:solidFill>
                <a:srgbClr val="292929"/>
              </a:solidFill>
              <a:latin typeface="Arial"/>
              <a:ea typeface="Arial"/>
              <a:cs typeface="Arial"/>
              <a:sym typeface="Arial"/>
            </a:endParaRPr>
          </a:p>
        </p:txBody>
      </p:sp>
      <p:sp>
        <p:nvSpPr>
          <p:cNvPr id="144" name="Google Shape;144;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5" name="Google Shape;145;p23"/>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sp>
        <p:nvSpPr>
          <p:cNvPr id="146" name="Google Shape;146;p23"/>
          <p:cNvSpPr txBox="1"/>
          <p:nvPr/>
        </p:nvSpPr>
        <p:spPr>
          <a:xfrm>
            <a:off x="5910262" y="1477108"/>
            <a:ext cx="4556797" cy="4689842"/>
          </a:xfrm>
          <a:prstGeom prst="rect">
            <a:avLst/>
          </a:prstGeom>
          <a:noFill/>
          <a:ln cap="flat" cmpd="sng" w="9525">
            <a:solidFill>
              <a:srgbClr val="0B49CB"/>
            </a:solidFill>
            <a:prstDash val="dash"/>
            <a:round/>
            <a:headEnd len="sm" w="sm" type="none"/>
            <a:tailEnd len="sm" w="sm" type="none"/>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a:p>
            <a:pPr indent="0" lvl="0" marL="0" marR="0" rtl="0" algn="l">
              <a:lnSpc>
                <a:spcPct val="90000"/>
              </a:lnSpc>
              <a:spcBef>
                <a:spcPts val="1000"/>
              </a:spcBef>
              <a:spcAft>
                <a:spcPts val="0"/>
              </a:spcAft>
              <a:buClr>
                <a:schemeClr val="dk1"/>
              </a:buClr>
              <a:buSzPts val="2200"/>
              <a:buFont typeface="Arial"/>
              <a:buNone/>
            </a:pPr>
            <a:r>
              <a:t/>
            </a:r>
            <a:endParaRPr sz="2200">
              <a:solidFill>
                <a:srgbClr val="1C7DDB"/>
              </a:solidFill>
              <a:latin typeface="Arial"/>
              <a:ea typeface="Arial"/>
              <a:cs typeface="Arial"/>
              <a:sym typeface="Arial"/>
            </a:endParaRPr>
          </a:p>
        </p:txBody>
      </p:sp>
      <p:pic>
        <p:nvPicPr>
          <p:cNvPr id="147" name="Google Shape;147;p23"/>
          <p:cNvPicPr preferRelativeResize="0"/>
          <p:nvPr/>
        </p:nvPicPr>
        <p:blipFill rotWithShape="1">
          <a:blip r:embed="rId4">
            <a:alphaModFix/>
          </a:blip>
          <a:srcRect b="0" l="0" r="0" t="0"/>
          <a:stretch/>
        </p:blipFill>
        <p:spPr>
          <a:xfrm>
            <a:off x="5910262" y="1447559"/>
            <a:ext cx="4655614" cy="477883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